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4" r:id="rId1"/>
    <p:sldMasterId id="2147484874" r:id="rId2"/>
    <p:sldMasterId id="2147484881" r:id="rId3"/>
  </p:sldMasterIdLst>
  <p:notesMasterIdLst>
    <p:notesMasterId r:id="rId33"/>
  </p:notesMasterIdLst>
  <p:handoutMasterIdLst>
    <p:handoutMasterId r:id="rId34"/>
  </p:handoutMasterIdLst>
  <p:sldIdLst>
    <p:sldId id="6073" r:id="rId4"/>
    <p:sldId id="6076" r:id="rId5"/>
    <p:sldId id="6079" r:id="rId6"/>
    <p:sldId id="6080" r:id="rId7"/>
    <p:sldId id="6078" r:id="rId8"/>
    <p:sldId id="6050" r:id="rId9"/>
    <p:sldId id="6051" r:id="rId10"/>
    <p:sldId id="6052" r:id="rId11"/>
    <p:sldId id="6053" r:id="rId12"/>
    <p:sldId id="6054" r:id="rId13"/>
    <p:sldId id="6082" r:id="rId14"/>
    <p:sldId id="6077" r:id="rId15"/>
    <p:sldId id="6081" r:id="rId16"/>
    <p:sldId id="6056" r:id="rId17"/>
    <p:sldId id="6057" r:id="rId18"/>
    <p:sldId id="6070" r:id="rId19"/>
    <p:sldId id="6058" r:id="rId20"/>
    <p:sldId id="6071" r:id="rId21"/>
    <p:sldId id="6072" r:id="rId22"/>
    <p:sldId id="6059" r:id="rId23"/>
    <p:sldId id="6060" r:id="rId24"/>
    <p:sldId id="6061" r:id="rId25"/>
    <p:sldId id="6062" r:id="rId26"/>
    <p:sldId id="6063" r:id="rId27"/>
    <p:sldId id="6064" r:id="rId28"/>
    <p:sldId id="6065" r:id="rId29"/>
    <p:sldId id="6066" r:id="rId30"/>
    <p:sldId id="6067" r:id="rId31"/>
    <p:sldId id="6068" r:id="rId32"/>
  </p:sldIdLst>
  <p:sldSz cx="6858000" cy="9906000" type="A4"/>
  <p:notesSz cx="6807200" cy="9939338"/>
  <p:kinsoku lang="ko-KR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30124" indent="26982" algn="l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861833" indent="52376" algn="l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293544" indent="77772" algn="l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725254" indent="103166" algn="l" rtl="0" fontAlgn="base" latinLnBrk="1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5525" algn="l" defTabSz="914210" rtl="0" eaLnBrk="1" latinLnBrk="1" hangingPunct="1">
      <a:defRPr kumimoji="1" sz="11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2630" algn="l" defTabSz="914210" rtl="0" eaLnBrk="1" latinLnBrk="1" hangingPunct="1">
      <a:defRPr kumimoji="1" sz="11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199737" algn="l" defTabSz="914210" rtl="0" eaLnBrk="1" latinLnBrk="1" hangingPunct="1">
      <a:defRPr kumimoji="1" sz="11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6841" algn="l" defTabSz="914210" rtl="0" eaLnBrk="1" latinLnBrk="1" hangingPunct="1">
      <a:defRPr kumimoji="1" sz="11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5937" userDrawn="1">
          <p15:clr>
            <a:srgbClr val="A4A3A4"/>
          </p15:clr>
        </p15:guide>
        <p15:guide id="5" orient="horz" pos="761" userDrawn="1">
          <p15:clr>
            <a:srgbClr val="A4A3A4"/>
          </p15:clr>
        </p15:guide>
        <p15:guide id="6" orient="horz" pos="2859" userDrawn="1">
          <p15:clr>
            <a:srgbClr val="A4A3A4"/>
          </p15:clr>
        </p15:guide>
        <p15:guide id="9" pos="4201" userDrawn="1">
          <p15:clr>
            <a:srgbClr val="A4A3A4"/>
          </p15:clr>
        </p15:guide>
        <p15:guide id="10" pos="4139" userDrawn="1">
          <p15:clr>
            <a:srgbClr val="A4A3A4"/>
          </p15:clr>
        </p15:guide>
        <p15:guide id="11" pos="181" userDrawn="1">
          <p15:clr>
            <a:srgbClr val="A4A3A4"/>
          </p15:clr>
        </p15:guide>
        <p15:guide id="1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9933"/>
    <a:srgbClr val="FFFF99"/>
    <a:srgbClr val="FFFFCC"/>
    <a:srgbClr val="CCFFCC"/>
    <a:srgbClr val="F8F8F8"/>
    <a:srgbClr val="0000CC"/>
    <a:srgbClr val="0033C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33" autoAdjust="0"/>
  </p:normalViewPr>
  <p:slideViewPr>
    <p:cSldViewPr>
      <p:cViewPr varScale="1">
        <p:scale>
          <a:sx n="79" d="100"/>
          <a:sy n="79" d="100"/>
        </p:scale>
        <p:origin x="3006" y="90"/>
      </p:cViewPr>
      <p:guideLst>
        <p:guide orient="horz" pos="5937"/>
        <p:guide orient="horz" pos="761"/>
        <p:guide orient="horz" pos="2859"/>
        <p:guide pos="4201"/>
        <p:guide pos="4139"/>
        <p:guide pos="181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174" y="120"/>
      </p:cViewPr>
      <p:guideLst>
        <p:guide orient="horz" pos="3131"/>
        <p:guide pos="2148"/>
      </p:guideLst>
    </p:cSldViewPr>
  </p:notesViewPr>
  <p:gridSpacing cx="64801" cy="648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161384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36775" y="641350"/>
            <a:ext cx="2568575" cy="370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sz="quarter" idx="3"/>
          </p:nvPr>
        </p:nvSpPr>
        <p:spPr bwMode="auto">
          <a:xfrm>
            <a:off x="678815" y="4720417"/>
            <a:ext cx="5449575" cy="4472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35" tIns="45629" rIns="91235" bIns="456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99013133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30124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861833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293544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725254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158300" algn="l" defTabSz="86331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89960" algn="l" defTabSz="86331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021621" algn="l" defTabSz="86331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53281" algn="l" defTabSz="863319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9119" y="3098323"/>
            <a:ext cx="4909148" cy="1136048"/>
          </a:xfrm>
        </p:spPr>
        <p:txBody>
          <a:bodyPr/>
          <a:lstStyle>
            <a:lvl1pPr>
              <a:defRPr sz="2768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en-US" altLang="ko-KR" dirty="0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9119" y="4331192"/>
            <a:ext cx="4909148" cy="781033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385" b="1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49398" marR="0" indent="-149398" algn="l" defTabSz="597591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맑은 고딕" pitchFamily="50" charset="-127"/>
                <a:ea typeface="맑은 고딕" pitchFamily="50" charset="-127"/>
              </a:defRPr>
            </a:lvl1pPr>
            <a:lvl2pPr>
              <a:buNone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None/>
              <a:defRPr>
                <a:latin typeface="맑은 고딕" pitchFamily="50" charset="-127"/>
                <a:ea typeface="맑은 고딕" pitchFamily="50" charset="-127"/>
              </a:defRPr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3622" y="365774"/>
            <a:ext cx="4067669" cy="488416"/>
          </a:xfrm>
        </p:spPr>
        <p:txBody>
          <a:bodyPr/>
          <a:lstStyle>
            <a:lvl1pPr>
              <a:defRPr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3623" y="1232879"/>
            <a:ext cx="6145819" cy="7803878"/>
          </a:xfrm>
        </p:spPr>
        <p:txBody>
          <a:bodyPr/>
          <a:lstStyle>
            <a:lvl1pPr marL="149398" marR="0" indent="-149398" algn="l" defTabSz="597591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맑은 고딕" pitchFamily="50" charset="-127"/>
                <a:ea typeface="맑은 고딕" pitchFamily="50" charset="-127"/>
              </a:defRPr>
            </a:lvl1pPr>
            <a:lvl2pPr>
              <a:buNone/>
              <a:defRPr>
                <a:latin typeface="맑은 고딕" pitchFamily="50" charset="-127"/>
                <a:ea typeface="맑은 고딕" pitchFamily="50" charset="-127"/>
              </a:defRPr>
            </a:lvl2pPr>
            <a:lvl3pPr>
              <a:buNone/>
              <a:defRPr>
                <a:latin typeface="맑은 고딕" pitchFamily="50" charset="-127"/>
                <a:ea typeface="맑은 고딕" pitchFamily="50" charset="-127"/>
              </a:defRPr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F68DCA-9C31-4D1A-B5FF-9945DF4D56AB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10238" y="9529636"/>
            <a:ext cx="623076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8559DAC0-19ED-4842-8FA4-EE2D2EF70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304386" y="9529636"/>
            <a:ext cx="249231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656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3552" y="366889"/>
            <a:ext cx="4067543" cy="48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332" tIns="43166" rIns="86332" bIns="431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Header Ling (Korean-</a:t>
            </a:r>
            <a:r>
              <a:rPr lang="ko-KR" altLang="en-US"/>
              <a:t>맑은고딕</a:t>
            </a:r>
            <a:r>
              <a:rPr lang="en-US" altLang="ko-KR"/>
              <a:t>, English-Arial font17) 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3553" y="1233669"/>
            <a:ext cx="6145823" cy="7803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332" tIns="43166" rIns="86332" bIns="431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넷째수준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07382" y="9490959"/>
            <a:ext cx="503360" cy="177628"/>
          </a:xfrm>
          <a:prstGeom prst="rect">
            <a:avLst/>
          </a:prstGeom>
          <a:noFill/>
        </p:spPr>
        <p:txBody>
          <a:bodyPr lIns="59768" tIns="29884" rIns="59768" bIns="29884">
            <a:spAutoFit/>
          </a:bodyPr>
          <a:lstStyle/>
          <a:p>
            <a:pPr algn="r">
              <a:defRPr/>
            </a:pPr>
            <a:fld id="{7D266B0A-0B80-4459-AFDD-E987CF5BB83F}" type="slidenum">
              <a:rPr lang="ko-KR" altLang="en-US" sz="762" b="1">
                <a:ea typeface="맑은 고딕" pitchFamily="50" charset="-127"/>
              </a:rPr>
              <a:pPr algn="r">
                <a:defRPr/>
              </a:pPr>
              <a:t>‹#›</a:t>
            </a:fld>
            <a:endParaRPr lang="en-US" altLang="ko-KR" sz="762" b="1">
              <a:ea typeface="맑은 고딕" pitchFamily="50" charset="-127"/>
            </a:endParaRPr>
          </a:p>
        </p:txBody>
      </p:sp>
      <p:pic>
        <p:nvPicPr>
          <p:cNvPr id="6" name="Picture 155" descr="1-2">
            <a:extLst>
              <a:ext uri="{FF2B5EF4-FFF2-40B4-BE49-F238E27FC236}">
                <a16:creationId xmlns:a16="http://schemas.microsoft.com/office/drawing/2014/main" id="{BC48A8C7-49C2-4200-A322-3959548793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9385" y="13"/>
            <a:ext cx="6858000" cy="990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45" r:id="rId1"/>
    <p:sldLayoutId id="2147484795" r:id="rId2"/>
    <p:sldLayoutId id="2147484796" r:id="rId3"/>
    <p:sldLayoutId id="2147484873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2183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62183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62183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62183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62183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298796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597591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896388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195185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21950" indent="-121950" algn="l" defTabSz="621831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01028" indent="-57130" algn="l" defTabSz="621831" rtl="0" eaLnBrk="0" fontAlgn="base" latinLnBrk="1" hangingPunct="0">
        <a:spcBef>
          <a:spcPct val="20000"/>
        </a:spcBef>
        <a:spcAft>
          <a:spcPct val="0"/>
        </a:spcAft>
        <a:buChar char="–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551519" indent="-63721" algn="l" defTabSz="621831" rtl="0" eaLnBrk="0" fontAlgn="base" latinLnBrk="1" hangingPunct="0">
        <a:spcBef>
          <a:spcPct val="20000"/>
        </a:spcBef>
        <a:spcAft>
          <a:spcPct val="0"/>
        </a:spcAft>
        <a:buChar char="•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853645" indent="-121950" algn="l" defTabSz="621831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399670" indent="-154910" algn="l" defTabSz="621831" rtl="0" eaLnBrk="0" fontAlgn="base" latinLnBrk="1" hangingPunct="0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Arial" pitchFamily="34" charset="0"/>
          <a:ea typeface="맑은 고딕" pitchFamily="50" charset="-127"/>
        </a:defRPr>
      </a:lvl5pPr>
      <a:lvl6pPr marL="1643377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6pPr>
      <a:lvl7pPr marL="1942171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7pPr>
      <a:lvl8pPr marL="2240968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8pPr>
      <a:lvl9pPr marL="2539761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1pPr>
      <a:lvl2pPr marL="298796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2pPr>
      <a:lvl3pPr marL="597591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3pPr>
      <a:lvl4pPr marL="896388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4pPr>
      <a:lvl5pPr marL="1195185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5pPr>
      <a:lvl6pPr marL="1493978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6pPr>
      <a:lvl7pPr marL="1792774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7pPr>
      <a:lvl8pPr marL="2091570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8pPr>
      <a:lvl9pPr marL="2390366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385" y="13"/>
            <a:ext cx="6858000" cy="990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4D7388E-E253-4171-A4B0-4146425A9A33}"/>
              </a:ext>
            </a:extLst>
          </p:cNvPr>
          <p:cNvSpPr txBox="1">
            <a:spLocks/>
          </p:cNvSpPr>
          <p:nvPr userDrawn="1"/>
        </p:nvSpPr>
        <p:spPr>
          <a:xfrm>
            <a:off x="283552" y="366889"/>
            <a:ext cx="4067543" cy="488422"/>
          </a:xfrm>
          <a:prstGeom prst="rect">
            <a:avLst/>
          </a:prstGeom>
        </p:spPr>
        <p:txBody>
          <a:bodyPr/>
          <a:lstStyle>
            <a:lvl1pPr algn="l" defTabSz="899292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defTabSz="899292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defTabSz="899292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defTabSz="899292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defTabSz="899292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31660" algn="l" rtl="0" fontAlgn="base" latinLnBrk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6pPr>
            <a:lvl7pPr marL="863319" algn="l" rtl="0" fontAlgn="base" latinLnBrk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7pPr>
            <a:lvl8pPr marL="1294980" algn="l" rtl="0" fontAlgn="base" latinLnBrk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8pPr>
            <a:lvl9pPr marL="1726643" algn="l" rtl="0" fontAlgn="base" latinLnBrk="1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ko-KR" altLang="en-US" sz="1108" kern="0"/>
              <a:t>마스터 제목 스타일 편집</a:t>
            </a:r>
            <a:endParaRPr lang="ko-KR" altLang="en-US" sz="1108" kern="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EC762E-049F-4FA3-A350-FD82B5E76596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10238" y="9529636"/>
            <a:ext cx="623076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A4632386-1BDC-43E2-B4E5-6B9236946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04386" y="9529679"/>
            <a:ext cx="249231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62249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62249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62249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62249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62249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298796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597591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896388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195185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22423" indent="-122423" algn="l" defTabSz="622491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01908" indent="-58100" algn="l" defTabSz="622491" rtl="0" eaLnBrk="0" fontAlgn="base" latinLnBrk="1" hangingPunct="0">
        <a:spcBef>
          <a:spcPct val="20000"/>
        </a:spcBef>
        <a:spcAft>
          <a:spcPct val="0"/>
        </a:spcAft>
        <a:buChar char="–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551943" indent="-64325" algn="l" defTabSz="622491" rtl="0" eaLnBrk="0" fontAlgn="base" latinLnBrk="1" hangingPunct="0">
        <a:spcBef>
          <a:spcPct val="20000"/>
        </a:spcBef>
        <a:spcAft>
          <a:spcPct val="0"/>
        </a:spcAft>
        <a:buChar char="•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853852" indent="-122423" algn="l" defTabSz="622491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400606" indent="-155622" algn="l" defTabSz="622491" rtl="0" eaLnBrk="0" fontAlgn="base" latinLnBrk="1" hangingPunct="0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Arial" pitchFamily="34" charset="0"/>
          <a:ea typeface="맑은 고딕" pitchFamily="50" charset="-127"/>
        </a:defRPr>
      </a:lvl5pPr>
      <a:lvl6pPr marL="1643377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6pPr>
      <a:lvl7pPr marL="1942171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7pPr>
      <a:lvl8pPr marL="2240968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8pPr>
      <a:lvl9pPr marL="2539761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1pPr>
      <a:lvl2pPr marL="298796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2pPr>
      <a:lvl3pPr marL="597591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3pPr>
      <a:lvl4pPr marL="896388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4pPr>
      <a:lvl5pPr marL="1195185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5pPr>
      <a:lvl6pPr marL="1493978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6pPr>
      <a:lvl7pPr marL="1792774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7pPr>
      <a:lvl8pPr marL="2091570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8pPr>
      <a:lvl9pPr marL="2390366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385" y="13"/>
            <a:ext cx="6858000" cy="990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3622" y="365774"/>
            <a:ext cx="4067669" cy="48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332" tIns="43166" rIns="86332" bIns="431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Header Ling (Korean-</a:t>
            </a:r>
            <a:r>
              <a:rPr lang="ko-KR" altLang="en-US"/>
              <a:t>맑은고딕</a:t>
            </a:r>
            <a:r>
              <a:rPr lang="en-US" altLang="ko-KR"/>
              <a:t>, English-Arial font17) 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3623" y="1232879"/>
            <a:ext cx="6145819" cy="7803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6332" tIns="43166" rIns="86332" bIns="431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넷째수준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3F95543-6858-4098-871A-BB3BEE830C0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10238" y="9529636"/>
            <a:ext cx="6230769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99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A83A12EC-673F-44EA-87BF-CFF360902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04386" y="9529679"/>
            <a:ext cx="249231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665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62249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defTabSz="62249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algn="l" defTabSz="62249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algn="l" defTabSz="62249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algn="l" defTabSz="622491" rtl="0" eaLnBrk="0" fontAlgn="base" latinLnBrk="1" hangingPunct="0">
        <a:spcBef>
          <a:spcPct val="0"/>
        </a:spcBef>
        <a:spcAft>
          <a:spcPct val="0"/>
        </a:spcAft>
        <a:defRPr kumimoji="1" sz="1108" b="1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298796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597591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896388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195185" algn="l" rtl="0" fontAlgn="base" latinLnBrk="1">
        <a:spcBef>
          <a:spcPct val="0"/>
        </a:spcBef>
        <a:spcAft>
          <a:spcPct val="0"/>
        </a:spcAft>
        <a:defRPr kumimoji="1" sz="1038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22423" indent="-122423" algn="l" defTabSz="622491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l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301908" indent="-58100" algn="l" defTabSz="622491" rtl="0" eaLnBrk="0" fontAlgn="base" latinLnBrk="1" hangingPunct="0">
        <a:spcBef>
          <a:spcPct val="20000"/>
        </a:spcBef>
        <a:spcAft>
          <a:spcPct val="0"/>
        </a:spcAft>
        <a:buChar char="–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551943" indent="-64325" algn="l" defTabSz="622491" rtl="0" eaLnBrk="0" fontAlgn="base" latinLnBrk="1" hangingPunct="0">
        <a:spcBef>
          <a:spcPct val="20000"/>
        </a:spcBef>
        <a:spcAft>
          <a:spcPct val="0"/>
        </a:spcAft>
        <a:buChar char="•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853852" indent="-122423" algn="l" defTabSz="622491" rtl="0" eaLnBrk="0" fontAlgn="base" latinLnBrk="1" hangingPunct="0">
        <a:spcBef>
          <a:spcPct val="20000"/>
        </a:spcBef>
        <a:spcAft>
          <a:spcPct val="0"/>
        </a:spcAft>
        <a:buFont typeface="Optima" pitchFamily="2" charset="2"/>
        <a:buChar char=""/>
        <a:defRPr kumimoji="1" sz="762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1400606" indent="-155622" algn="l" defTabSz="622491" rtl="0" eaLnBrk="0" fontAlgn="base" latinLnBrk="1" hangingPunct="0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Arial" pitchFamily="34" charset="0"/>
          <a:ea typeface="맑은 고딕" pitchFamily="50" charset="-127"/>
        </a:defRPr>
      </a:lvl5pPr>
      <a:lvl6pPr marL="1643377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6pPr>
      <a:lvl7pPr marL="1942171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7pPr>
      <a:lvl8pPr marL="2240968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8pPr>
      <a:lvl9pPr marL="2539761" indent="-149398" algn="l" rtl="0" fontAlgn="base" latinLnBrk="1">
        <a:spcBef>
          <a:spcPct val="20000"/>
        </a:spcBef>
        <a:spcAft>
          <a:spcPct val="0"/>
        </a:spcAft>
        <a:buChar char="»"/>
        <a:defRPr kumimoji="1" sz="76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1pPr>
      <a:lvl2pPr marL="298796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2pPr>
      <a:lvl3pPr marL="597591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3pPr>
      <a:lvl4pPr marL="896388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4pPr>
      <a:lvl5pPr marL="1195185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5pPr>
      <a:lvl6pPr marL="1493978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6pPr>
      <a:lvl7pPr marL="1792774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7pPr>
      <a:lvl8pPr marL="2091570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8pPr>
      <a:lvl9pPr marL="2390366" algn="l" defTabSz="597591" rtl="0" eaLnBrk="1" latinLnBrk="1" hangingPunct="1">
        <a:defRPr sz="1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11" Type="http://schemas.openxmlformats.org/officeDocument/2006/relationships/image" Target="../media/image90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C34AA3-01D7-4AD7-B34B-D28A69592E25}" type="slidenum">
              <a:rPr lang="en-US" altLang="ko-KR" smtClean="0"/>
              <a:pPr/>
              <a:t>0</a:t>
            </a:fld>
            <a:endParaRPr lang="en-US" dirty="0"/>
          </a:p>
        </p:txBody>
      </p:sp>
      <p:sp>
        <p:nvSpPr>
          <p:cNvPr id="3" name="제목 3">
            <a:extLst>
              <a:ext uri="{FF2B5EF4-FFF2-40B4-BE49-F238E27FC236}">
                <a16:creationId xmlns:a16="http://schemas.microsoft.com/office/drawing/2014/main" id="{2F511D18-F406-4AAB-BCBF-A07CE1A7A18D}"/>
              </a:ext>
            </a:extLst>
          </p:cNvPr>
          <p:cNvSpPr txBox="1">
            <a:spLocks/>
          </p:cNvSpPr>
          <p:nvPr/>
        </p:nvSpPr>
        <p:spPr>
          <a:xfrm>
            <a:off x="201461" y="2296159"/>
            <a:ext cx="6455077" cy="1480454"/>
          </a:xfrm>
          <a:prstGeom prst="rect">
            <a:avLst/>
          </a:prstGeom>
        </p:spPr>
        <p:txBody>
          <a:bodyPr vert="horz" lIns="63305" tIns="31652" rIns="63305" bIns="31652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3737" dirty="0">
                <a:solidFill>
                  <a:srgbClr val="000000"/>
                </a:solidFill>
                <a:latin typeface="+mn-ea"/>
                <a:ea typeface="+mn-ea"/>
                <a:cs typeface="Arial" panose="020B0604020202020204" pitchFamily="34" charset="0"/>
              </a:rPr>
              <a:t>SK</a:t>
            </a:r>
            <a:r>
              <a:rPr lang="ko-KR" altLang="en-US" sz="3737" dirty="0" err="1">
                <a:solidFill>
                  <a:srgbClr val="000000"/>
                </a:solidFill>
                <a:latin typeface="+mn-ea"/>
                <a:ea typeface="+mn-ea"/>
                <a:cs typeface="Arial" panose="020B0604020202020204" pitchFamily="34" charset="0"/>
              </a:rPr>
              <a:t>오앤에스</a:t>
            </a:r>
            <a:r>
              <a:rPr lang="en-US" altLang="ko-KR" sz="3737" dirty="0">
                <a:solidFill>
                  <a:srgbClr val="000000"/>
                </a:solidFill>
                <a:latin typeface="+mn-ea"/>
                <a:ea typeface="+mn-ea"/>
                <a:cs typeface="Arial" panose="020B0604020202020204" pitchFamily="34" charset="0"/>
              </a:rPr>
              <a:t> SGR </a:t>
            </a:r>
            <a:r>
              <a:rPr lang="en-US" altLang="ko-KR" sz="3737" baseline="-25000" dirty="0" smtClean="0">
                <a:solidFill>
                  <a:srgbClr val="000000"/>
                </a:solidFill>
                <a:latin typeface="+mn-ea"/>
                <a:ea typeface="+mn-ea"/>
                <a:cs typeface="Arial" panose="020B0604020202020204" pitchFamily="34" charset="0"/>
              </a:rPr>
              <a:t>9.1</a:t>
            </a:r>
            <a:endParaRPr lang="ko-KR" altLang="en-US" sz="969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71586" y="5536209"/>
            <a:ext cx="1059907" cy="4932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32949" fontAlgn="auto">
              <a:spcBef>
                <a:spcPts val="0"/>
              </a:spcBef>
              <a:spcAft>
                <a:spcPts val="831"/>
              </a:spcAft>
              <a:defRPr/>
            </a:pPr>
            <a:r>
              <a:rPr kumimoji="0" lang="ko-KR" altLang="en-US" sz="969" b="1" dirty="0">
                <a:ea typeface="맑은 고딕" panose="020B0503020000020004" pitchFamily="50" charset="-127"/>
                <a:cs typeface="Arial" panose="020B0604020202020204" pitchFamily="34" charset="0"/>
              </a:rPr>
              <a:t>안전보건기획팀</a:t>
            </a:r>
            <a:endParaRPr kumimoji="0" lang="en-US" altLang="ko-KR" sz="969" b="1" dirty="0"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 defTabSz="632949" fontAlgn="auto">
              <a:spcBef>
                <a:spcPts val="0"/>
              </a:spcBef>
              <a:spcAft>
                <a:spcPts val="831"/>
              </a:spcAft>
              <a:defRPr/>
            </a:pPr>
            <a:r>
              <a:rPr kumimoji="0" lang="en-US" altLang="ko-KR" sz="969" b="1" dirty="0" smtClean="0">
                <a:ea typeface="맑은 고딕" panose="020B0503020000020004" pitchFamily="50" charset="-127"/>
                <a:cs typeface="Arial" panose="020B0604020202020204" pitchFamily="34" charset="0"/>
              </a:rPr>
              <a:t>2024. 9. 13</a:t>
            </a:r>
            <a:endParaRPr kumimoji="0" lang="ko-KR" altLang="en-US" sz="969" b="1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106366"/>
              </p:ext>
            </p:extLst>
          </p:nvPr>
        </p:nvGraphicFramePr>
        <p:xfrm>
          <a:off x="972219" y="7285836"/>
          <a:ext cx="4913561" cy="19812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7950">
                  <a:extLst>
                    <a:ext uri="{9D8B030D-6E8A-4147-A177-3AD203B41FA5}">
                      <a16:colId xmlns:a16="http://schemas.microsoft.com/office/drawing/2014/main" val="2430537441"/>
                    </a:ext>
                  </a:extLst>
                </a:gridCol>
                <a:gridCol w="2397637">
                  <a:extLst>
                    <a:ext uri="{9D8B030D-6E8A-4147-A177-3AD203B41FA5}">
                      <a16:colId xmlns:a16="http://schemas.microsoft.com/office/drawing/2014/main" val="3674965292"/>
                    </a:ext>
                  </a:extLst>
                </a:gridCol>
                <a:gridCol w="806219">
                  <a:extLst>
                    <a:ext uri="{9D8B030D-6E8A-4147-A177-3AD203B41FA5}">
                      <a16:colId xmlns:a16="http://schemas.microsoft.com/office/drawing/2014/main" val="2970563873"/>
                    </a:ext>
                  </a:extLst>
                </a:gridCol>
                <a:gridCol w="484952">
                  <a:extLst>
                    <a:ext uri="{9D8B030D-6E8A-4147-A177-3AD203B41FA5}">
                      <a16:colId xmlns:a16="http://schemas.microsoft.com/office/drawing/2014/main" val="2228616171"/>
                    </a:ext>
                  </a:extLst>
                </a:gridCol>
                <a:gridCol w="776803">
                  <a:extLst>
                    <a:ext uri="{9D8B030D-6E8A-4147-A177-3AD203B41FA5}">
                      <a16:colId xmlns:a16="http://schemas.microsoft.com/office/drawing/2014/main" val="1895574685"/>
                    </a:ext>
                  </a:extLst>
                </a:gridCol>
              </a:tblGrid>
              <a:tr h="194403"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sz="700" spc="-70" baseline="0" dirty="0">
                          <a:solidFill>
                            <a:schemeClr val="tx1"/>
                          </a:solidFill>
                        </a:rPr>
                        <a:t>개정번호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sz="700" dirty="0">
                          <a:solidFill>
                            <a:schemeClr val="tx1"/>
                          </a:solidFill>
                        </a:rPr>
                        <a:t>개정 항 및 내용</a:t>
                      </a: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sz="700" dirty="0">
                          <a:solidFill>
                            <a:schemeClr val="tx1"/>
                          </a:solidFill>
                        </a:rPr>
                        <a:t>담당부서</a:t>
                      </a: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sz="700" dirty="0" smtClean="0">
                          <a:solidFill>
                            <a:schemeClr val="tx1"/>
                          </a:solidFill>
                        </a:rPr>
                        <a:t>담당자</a:t>
                      </a:r>
                      <a:endParaRPr lang="ko-KR" sz="700" dirty="0">
                        <a:solidFill>
                          <a:schemeClr val="tx1"/>
                        </a:solidFill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sz="700" dirty="0">
                          <a:solidFill>
                            <a:schemeClr val="tx1"/>
                          </a:solidFill>
                        </a:rPr>
                        <a:t>개정일</a:t>
                      </a: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637074"/>
                  </a:ext>
                </a:extLst>
              </a:tr>
              <a:tr h="130906">
                <a:tc>
                  <a:txBody>
                    <a:bodyPr/>
                    <a:lstStyle/>
                    <a:p>
                      <a:pPr marL="0" marR="62230" lvl="0" algn="ctr" defTabSz="899042" rtl="0" eaLnBrk="0" latinLnBrk="1" hangingPunct="0">
                        <a:spcAft>
                          <a:spcPts val="0"/>
                        </a:spcAft>
                        <a:defRPr/>
                      </a:pPr>
                      <a:r>
                        <a:rPr lang="en-US" sz="700" kern="1200" spc="-7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1.0</a:t>
                      </a:r>
                      <a:endParaRPr lang="ko-KR" sz="700" kern="1200" spc="-7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defTabSz="899042" eaLnBrk="0" hangingPunct="0">
                        <a:spcAft>
                          <a:spcPts val="1417"/>
                        </a:spcAft>
                        <a:defRPr/>
                      </a:pP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SK</a:t>
                      </a:r>
                      <a:r>
                        <a:rPr lang="ko-KR" altLang="en-US" sz="700" dirty="0" err="1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오앤에스</a:t>
                      </a:r>
                      <a:r>
                        <a:rPr lang="en-US" altLang="ko-KR" sz="70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SGR 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운용계획팀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en-US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 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2019.08.09</a:t>
                      </a:r>
                      <a:endParaRPr lang="ko-KR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201547"/>
                  </a:ext>
                </a:extLst>
              </a:tr>
              <a:tr h="130906">
                <a:tc>
                  <a:txBody>
                    <a:bodyPr/>
                    <a:lstStyle/>
                    <a:p>
                      <a:pPr marL="0" marR="62230" lvl="0" algn="ctr" defTabSz="899042" rtl="0" eaLnBrk="0" latinLnBrk="1" hangingPunct="0"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kern="1200" spc="-7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2.0</a:t>
                      </a:r>
                      <a:endParaRPr lang="ko-KR" sz="700" kern="1200" spc="-7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일부 항목 수정</a:t>
                      </a:r>
                      <a:endParaRPr lang="en-US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전력기술팀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2021.02.01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325456"/>
                  </a:ext>
                </a:extLst>
              </a:tr>
              <a:tr h="130906">
                <a:tc>
                  <a:txBody>
                    <a:bodyPr/>
                    <a:lstStyle/>
                    <a:p>
                      <a:pPr marL="0" marR="62230" lvl="0" algn="ctr" defTabSz="899042" rtl="0" eaLnBrk="0" latinLnBrk="1" hangingPunct="0"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kern="1200" spc="-7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3.0</a:t>
                      </a:r>
                      <a:endParaRPr lang="ko-KR" sz="700" kern="1200" spc="-7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SKO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向 전면 수정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안전관리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TF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2021.09.29</a:t>
                      </a:r>
                      <a:endParaRPr lang="ko-KR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869163"/>
                  </a:ext>
                </a:extLst>
              </a:tr>
              <a:tr h="130906">
                <a:tc>
                  <a:txBody>
                    <a:bodyPr/>
                    <a:lstStyle/>
                    <a:p>
                      <a:pPr marL="0" marR="62230" lvl="0" algn="ctr" defTabSz="899042" rtl="0" eaLnBrk="0" latinLnBrk="1" hangingPunct="0"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kern="1200" spc="-7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4.0</a:t>
                      </a:r>
                      <a:endParaRPr lang="ko-KR" sz="700" kern="1200" spc="-7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사다리 사용 및 기상관련 기준 수정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안전보건기획팀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2022.08.17</a:t>
                      </a:r>
                      <a:endParaRPr lang="ko-KR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666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2230" lvl="0" algn="ctr" defTabSz="899042" rtl="0" eaLnBrk="0" latinLnBrk="1" hangingPunct="0"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kern="1200" spc="-7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5.0</a:t>
                      </a:r>
                      <a:endParaRPr lang="ko-KR" sz="700" kern="1200" spc="-7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SKT SGR</a:t>
                      </a:r>
                      <a:r>
                        <a:rPr lang="en-US" altLang="ko-KR" sz="7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 관련 전면 개정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안전보건기획팀</a:t>
                      </a:r>
                      <a:endParaRPr lang="ko-KR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2023.01.13</a:t>
                      </a:r>
                      <a:endParaRPr lang="ko-KR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3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2230" lvl="0" algn="ctr" defTabSz="899042" rtl="0" eaLnBrk="0" latinLnBrk="1" hangingPunct="0"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kern="1200" spc="-7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6.0</a:t>
                      </a:r>
                      <a:endParaRPr lang="ko-KR" sz="700" kern="1200" spc="-7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사다리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입간판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TBM 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일부 개정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안전보건기획팀</a:t>
                      </a:r>
                      <a:endParaRPr lang="ko-KR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2023.03.15</a:t>
                      </a:r>
                      <a:endParaRPr lang="ko-KR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53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2230" lvl="0" algn="ctr" defTabSz="899042" rtl="0" eaLnBrk="0" latinLnBrk="1" hangingPunct="0"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kern="1200" spc="-7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7.0</a:t>
                      </a:r>
                      <a:endParaRPr lang="ko-KR" sz="700" kern="1200" spc="-7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고위험작업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 일부 개정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안전보건기획팀</a:t>
                      </a:r>
                      <a:endParaRPr lang="ko-KR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2023.11.30</a:t>
                      </a:r>
                      <a:endParaRPr lang="ko-KR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692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2230" lvl="0" algn="ctr" defTabSz="899042" rtl="0" eaLnBrk="0" latinLnBrk="1" hangingPunct="0"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kern="1200" spc="-7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8.0</a:t>
                      </a:r>
                      <a:endParaRPr lang="ko-KR" sz="700" kern="1200" spc="-7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제재기준</a:t>
                      </a: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협소공간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이동식 </a:t>
                      </a:r>
                      <a:r>
                        <a:rPr lang="ko-KR" altLang="en-US" sz="7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사다리작업</a:t>
                      </a: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일부 개정</a:t>
                      </a:r>
                      <a:endParaRPr 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안전보건기획팀</a:t>
                      </a:r>
                      <a:endParaRPr lang="ko-KR" altLang="ko-KR" sz="7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endParaRPr lang="ko-KR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2024.03.06</a:t>
                      </a:r>
                      <a:endParaRPr lang="ko-KR" altLang="ko-KR" sz="7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6526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2230" lvl="0" algn="ctr" defTabSz="899042" rtl="0" eaLnBrk="0" latinLnBrk="1" hangingPunct="0">
                        <a:spcAft>
                          <a:spcPts val="0"/>
                        </a:spcAft>
                        <a:defRPr/>
                      </a:pPr>
                      <a:r>
                        <a:rPr lang="en-US" altLang="ko-KR" sz="700" kern="1200" spc="-70" baseline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9.0</a:t>
                      </a:r>
                      <a:endParaRPr lang="ko-KR" sz="700" kern="1200" spc="-7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감점기준</a:t>
                      </a: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긴급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사다리차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필요 작업 </a:t>
                      </a:r>
                      <a:r>
                        <a:rPr lang="ko-KR" altLang="en-US" sz="7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입회기준</a:t>
                      </a: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</a:t>
                      </a: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안전보건기획팀</a:t>
                      </a:r>
                      <a:endParaRPr lang="ko-KR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endParaRPr lang="ko-KR" sz="7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2024.06.27</a:t>
                      </a:r>
                      <a:endParaRPr lang="ko-KR" altLang="ko-KR" sz="7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008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en-US" altLang="ko-KR" sz="700" spc="-70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9.1</a:t>
                      </a:r>
                      <a:endParaRPr lang="ko-KR" sz="700" spc="-7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긴급 </a:t>
                      </a:r>
                      <a:r>
                        <a:rPr lang="ko-KR" altLang="en-US" sz="700" dirty="0" err="1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사다리차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필요 작업 입회 기준</a:t>
                      </a: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고임목 설치 기준 등</a:t>
                      </a:r>
                      <a:endParaRPr lang="ko-KR" sz="7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안전보건기획팀</a:t>
                      </a:r>
                      <a:endParaRPr lang="ko-KR" altLang="ko-KR" sz="7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62230" lvl="0" algn="ctr" latinLnBrk="1">
                        <a:spcAft>
                          <a:spcPts val="0"/>
                        </a:spcAft>
                      </a:pPr>
                      <a:endParaRPr lang="ko-KR" sz="7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62230" lvl="0" indent="0" algn="ctr" defTabSz="86331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2024.09.13</a:t>
                      </a:r>
                      <a:endParaRPr lang="ko-KR" altLang="ko-KR" sz="7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43522" marR="43522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262700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40921" y="6981497"/>
            <a:ext cx="4921238" cy="191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  <a:spAutoFit/>
          </a:bodyPr>
          <a:lstStyle/>
          <a:p>
            <a:pPr defTabSz="632949" eaLnBrk="0" latinLnBrk="0" hangingPunct="0"/>
            <a:r>
              <a:rPr kumimoji="0" lang="en-US" altLang="ko-KR" sz="831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kumimoji="0" lang="ko-KR" altLang="en-US" sz="831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제</a:t>
            </a:r>
            <a:r>
              <a:rPr kumimoji="0" lang="en-US" altLang="ko-KR" sz="831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·</a:t>
            </a:r>
            <a:r>
              <a:rPr kumimoji="0" lang="ko-KR" altLang="en-US" sz="831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개정 이력</a:t>
            </a:r>
            <a:endParaRPr kumimoji="0" lang="ko-KR" altLang="en-US" sz="1246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44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304386" y="9529636"/>
            <a:ext cx="383818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4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8154" y="935338"/>
            <a:ext cx="6091294" cy="2131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원문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4]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50" b="1" kern="0" dirty="0" smtClean="0">
                <a:ea typeface="맑은 고딕" panose="020B0503020000020004" pitchFamily="50" charset="-127"/>
              </a:rPr>
              <a:t>     4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) </a:t>
            </a:r>
            <a:r>
              <a:rPr lang="ko-KR" altLang="en-US" sz="1050" b="1" kern="0" dirty="0" smtClean="0">
                <a:ea typeface="맑은 고딕" panose="020B0503020000020004" pitchFamily="50" charset="-127"/>
              </a:rPr>
              <a:t>고위험 작업 시에는 </a:t>
            </a:r>
            <a:r>
              <a:rPr lang="en-US" altLang="ko-KR" sz="1050" b="1" kern="0" dirty="0" smtClean="0">
                <a:ea typeface="맑은 고딕" panose="020B0503020000020004" pitchFamily="50" charset="-127"/>
              </a:rPr>
              <a:t>2</a:t>
            </a:r>
            <a:r>
              <a:rPr lang="ko-KR" altLang="en-US" sz="1050" b="1" kern="0" dirty="0" smtClean="0">
                <a:ea typeface="맑은 고딕" panose="020B0503020000020004" pitchFamily="50" charset="-127"/>
              </a:rPr>
              <a:t>인</a:t>
            </a:r>
            <a:r>
              <a:rPr lang="en-US" altLang="ko-KR" sz="1050" b="1" kern="0" dirty="0" smtClean="0">
                <a:ea typeface="맑은 고딕" panose="020B0503020000020004" pitchFamily="50" charset="-127"/>
              </a:rPr>
              <a:t>1</a:t>
            </a:r>
            <a:r>
              <a:rPr lang="ko-KR" altLang="en-US" sz="1050" b="1" kern="0" dirty="0" smtClean="0">
                <a:ea typeface="맑은 고딕" panose="020B0503020000020004" pitchFamily="50" charset="-127"/>
              </a:rPr>
              <a:t>조 작업 및 작업계획서를 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비치한다</a:t>
            </a:r>
            <a:r>
              <a:rPr lang="en-US" altLang="ko-KR" sz="1000" b="1" kern="0" dirty="0" smtClean="0"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b="1" kern="0" dirty="0" smtClean="0">
                <a:latin typeface="+mn-ea"/>
                <a:ea typeface="+mn-ea"/>
              </a:rPr>
              <a:t>       </a:t>
            </a:r>
            <a:r>
              <a:rPr lang="en-US" altLang="ko-KR" sz="1000" dirty="0">
                <a:latin typeface="+mn-ea"/>
                <a:ea typeface="+mn-ea"/>
              </a:rPr>
              <a:t>- </a:t>
            </a:r>
            <a:r>
              <a:rPr lang="ko-KR" altLang="en-US" sz="1000" dirty="0">
                <a:latin typeface="+mn-ea"/>
                <a:ea typeface="+mn-ea"/>
              </a:rPr>
              <a:t>산업안전보건기준에 관한 규칙 제</a:t>
            </a:r>
            <a:r>
              <a:rPr lang="en-US" altLang="ko-KR" sz="1000" dirty="0">
                <a:latin typeface="+mn-ea"/>
                <a:ea typeface="+mn-ea"/>
              </a:rPr>
              <a:t>38</a:t>
            </a:r>
            <a:r>
              <a:rPr lang="ko-KR" altLang="en-US" sz="1000" dirty="0">
                <a:latin typeface="+mn-ea"/>
                <a:ea typeface="+mn-ea"/>
              </a:rPr>
              <a:t>조 제</a:t>
            </a:r>
            <a:r>
              <a:rPr lang="en-US" altLang="ko-KR" sz="1000" dirty="0">
                <a:latin typeface="+mn-ea"/>
                <a:ea typeface="+mn-ea"/>
              </a:rPr>
              <a:t>1</a:t>
            </a:r>
            <a:r>
              <a:rPr lang="ko-KR" altLang="en-US" sz="1000" dirty="0">
                <a:latin typeface="+mn-ea"/>
                <a:ea typeface="+mn-ea"/>
              </a:rPr>
              <a:t>항의 </a:t>
            </a:r>
            <a:r>
              <a:rPr lang="en-US" altLang="ko-KR" sz="1000" dirty="0">
                <a:latin typeface="+mn-ea"/>
                <a:ea typeface="+mn-ea"/>
              </a:rPr>
              <a:t>13</a:t>
            </a:r>
            <a:r>
              <a:rPr lang="ko-KR" altLang="en-US" sz="1000" dirty="0">
                <a:latin typeface="+mn-ea"/>
                <a:ea typeface="+mn-ea"/>
              </a:rPr>
              <a:t>종 작업 시 </a:t>
            </a:r>
            <a:r>
              <a:rPr lang="ko-KR" altLang="en-US" sz="1000" dirty="0" err="1">
                <a:latin typeface="+mn-ea"/>
                <a:ea typeface="+mn-ea"/>
              </a:rPr>
              <a:t>작업계획서</a:t>
            </a:r>
            <a:r>
              <a:rPr lang="ko-KR" altLang="en-US" sz="1000" dirty="0">
                <a:latin typeface="+mn-ea"/>
                <a:ea typeface="+mn-ea"/>
              </a:rPr>
              <a:t> 작성 및 비치해야 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  <a:ea typeface="+mn-ea"/>
              </a:rPr>
              <a:t>       - </a:t>
            </a:r>
            <a:r>
              <a:rPr lang="ko-KR" altLang="en-US" sz="1000" dirty="0">
                <a:latin typeface="+mn-ea"/>
                <a:ea typeface="+mn-ea"/>
              </a:rPr>
              <a:t>고위험 작업은 </a:t>
            </a:r>
            <a:r>
              <a:rPr lang="en-US" altLang="ko-KR" sz="1000" dirty="0">
                <a:latin typeface="+mn-ea"/>
                <a:ea typeface="+mn-ea"/>
              </a:rPr>
              <a:t>2</a:t>
            </a:r>
            <a:r>
              <a:rPr lang="ko-KR" altLang="en-US" sz="1000" dirty="0">
                <a:latin typeface="+mn-ea"/>
                <a:ea typeface="+mn-ea"/>
              </a:rPr>
              <a:t>인</a:t>
            </a:r>
            <a:r>
              <a:rPr lang="en-US" altLang="ko-KR" sz="1000" dirty="0">
                <a:latin typeface="+mn-ea"/>
                <a:ea typeface="+mn-ea"/>
              </a:rPr>
              <a:t>1</a:t>
            </a:r>
            <a:r>
              <a:rPr lang="ko-KR" altLang="en-US" sz="1000" dirty="0">
                <a:latin typeface="+mn-ea"/>
                <a:ea typeface="+mn-ea"/>
              </a:rPr>
              <a:t>조를 원칙으로 하며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 err="1">
                <a:latin typeface="+mn-ea"/>
                <a:ea typeface="+mn-ea"/>
              </a:rPr>
              <a:t>작업계획서</a:t>
            </a:r>
            <a:r>
              <a:rPr lang="ko-KR" altLang="en-US" sz="1000" dirty="0">
                <a:latin typeface="+mn-ea"/>
                <a:ea typeface="+mn-ea"/>
              </a:rPr>
              <a:t> 비치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>
                <a:latin typeface="+mn-ea"/>
                <a:ea typeface="+mn-ea"/>
              </a:rPr>
              <a:t>인쇄물 또는 시스템</a:t>
            </a:r>
            <a:r>
              <a:rPr lang="en-US" altLang="ko-KR" sz="1000" dirty="0">
                <a:latin typeface="+mn-ea"/>
                <a:ea typeface="+mn-ea"/>
              </a:rPr>
              <a:t>) </a:t>
            </a:r>
            <a:r>
              <a:rPr lang="ko-KR" altLang="en-US" sz="1000" dirty="0">
                <a:latin typeface="+mn-ea"/>
                <a:ea typeface="+mn-ea"/>
              </a:rPr>
              <a:t>및 </a:t>
            </a:r>
            <a:r>
              <a:rPr lang="en-US" altLang="ko-KR" sz="1000" dirty="0">
                <a:latin typeface="+mn-ea"/>
                <a:ea typeface="+mn-ea"/>
              </a:rPr>
              <a:t>BP</a:t>
            </a:r>
            <a:r>
              <a:rPr lang="ko-KR" altLang="en-US" sz="1000" dirty="0">
                <a:latin typeface="+mn-ea"/>
                <a:ea typeface="+mn-ea"/>
              </a:rPr>
              <a:t>사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 err="1">
                <a:latin typeface="+mn-ea"/>
                <a:ea typeface="+mn-ea"/>
              </a:rPr>
              <a:t>도급사</a:t>
            </a:r>
            <a:r>
              <a:rPr lang="en-US" altLang="ko-KR" sz="1000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      </a:t>
            </a:r>
            <a:r>
              <a:rPr lang="ko-KR" altLang="en-US" sz="1000" dirty="0" err="1">
                <a:latin typeface="+mn-ea"/>
                <a:ea typeface="+mn-ea"/>
              </a:rPr>
              <a:t>안전담당자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 err="1">
                <a:latin typeface="+mn-ea"/>
                <a:ea typeface="+mn-ea"/>
              </a:rPr>
              <a:t>관리감독자</a:t>
            </a:r>
            <a:r>
              <a:rPr lang="ko-KR" altLang="en-US" sz="1000" dirty="0">
                <a:latin typeface="+mn-ea"/>
                <a:ea typeface="+mn-ea"/>
              </a:rPr>
              <a:t> 등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r>
              <a:rPr lang="ko-KR" altLang="en-US" sz="1000" dirty="0">
                <a:latin typeface="+mn-ea"/>
                <a:ea typeface="+mn-ea"/>
              </a:rPr>
              <a:t>의 </a:t>
            </a:r>
            <a:r>
              <a:rPr lang="ko-KR" altLang="en-US" sz="1000" dirty="0" err="1">
                <a:latin typeface="+mn-ea"/>
                <a:ea typeface="+mn-ea"/>
              </a:rPr>
              <a:t>현장입회를</a:t>
            </a:r>
            <a:r>
              <a:rPr lang="ko-KR" altLang="en-US" sz="1000" dirty="0">
                <a:latin typeface="+mn-ea"/>
                <a:ea typeface="+mn-ea"/>
              </a:rPr>
              <a:t> 원칙으로 하여야 한다</a:t>
            </a:r>
            <a:r>
              <a:rPr lang="en-US" altLang="ko-KR" sz="10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    - </a:t>
            </a:r>
            <a:r>
              <a:rPr lang="ko-KR" altLang="en-US" sz="1000" dirty="0" smtClean="0">
                <a:latin typeface="+mn-ea"/>
                <a:ea typeface="+mn-ea"/>
              </a:rPr>
              <a:t>작업계획서의 </a:t>
            </a:r>
            <a:r>
              <a:rPr lang="ko-KR" altLang="en-US" sz="1000" dirty="0">
                <a:latin typeface="+mn-ea"/>
                <a:ea typeface="+mn-ea"/>
              </a:rPr>
              <a:t>승인은 </a:t>
            </a:r>
            <a:r>
              <a:rPr lang="ko-KR" altLang="en-US" sz="1000" dirty="0" err="1">
                <a:latin typeface="+mn-ea"/>
                <a:ea typeface="+mn-ea"/>
              </a:rPr>
              <a:t>수급업체의</a:t>
            </a:r>
            <a:r>
              <a:rPr lang="ko-KR" altLang="en-US" sz="1000" dirty="0">
                <a:latin typeface="+mn-ea"/>
                <a:ea typeface="+mn-ea"/>
              </a:rPr>
              <a:t> 안전보건관리책임자가 승인하되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필요시 도급업체의 </a:t>
            </a:r>
            <a:r>
              <a:rPr lang="ko-KR" altLang="en-US" sz="1000" dirty="0" smtClean="0">
                <a:latin typeface="+mn-ea"/>
                <a:ea typeface="+mn-ea"/>
              </a:rPr>
              <a:t>승인을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     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받고 </a:t>
            </a:r>
            <a:r>
              <a:rPr lang="ko-KR" altLang="en-US" sz="1000" dirty="0" err="1">
                <a:latin typeface="+mn-ea"/>
                <a:ea typeface="+mn-ea"/>
              </a:rPr>
              <a:t>작업내용과</a:t>
            </a:r>
            <a:r>
              <a:rPr lang="ko-KR" altLang="en-US" sz="1000" dirty="0">
                <a:latin typeface="+mn-ea"/>
                <a:ea typeface="+mn-ea"/>
              </a:rPr>
              <a:t> 일치하여야 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  <a:ea typeface="+mn-ea"/>
              </a:rPr>
              <a:t>       - </a:t>
            </a:r>
            <a:r>
              <a:rPr lang="ko-KR" altLang="en-US" sz="1000" dirty="0">
                <a:latin typeface="+mn-ea"/>
                <a:ea typeface="+mn-ea"/>
              </a:rPr>
              <a:t>작업계획서는 </a:t>
            </a:r>
            <a:r>
              <a:rPr lang="en-US" altLang="ko-KR" sz="1000" dirty="0">
                <a:latin typeface="+mn-ea"/>
                <a:ea typeface="+mn-ea"/>
              </a:rPr>
              <a:t>TBM</a:t>
            </a:r>
            <a:r>
              <a:rPr lang="ko-KR" altLang="en-US" sz="1000" dirty="0">
                <a:latin typeface="+mn-ea"/>
                <a:ea typeface="+mn-ea"/>
              </a:rPr>
              <a:t>시 사진촬영 후 등록 및 관리하여야 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lnSpc>
                <a:spcPts val="1400"/>
              </a:lnSpc>
              <a:spcBef>
                <a:spcPts val="600"/>
              </a:spcBef>
            </a:pPr>
            <a:r>
              <a:rPr lang="en-US" altLang="ko-KR" sz="1000" dirty="0" smtClean="0">
                <a:latin typeface="+mn-ea"/>
                <a:ea typeface="+mn-ea"/>
              </a:rPr>
              <a:t>      [</a:t>
            </a:r>
            <a:r>
              <a:rPr lang="ko-KR" altLang="en-US" sz="1000" dirty="0" err="1">
                <a:latin typeface="+mn-ea"/>
                <a:ea typeface="+mn-ea"/>
              </a:rPr>
              <a:t>작업계획서</a:t>
            </a:r>
            <a:r>
              <a:rPr lang="ko-KR" altLang="en-US" sz="1000" dirty="0">
                <a:latin typeface="+mn-ea"/>
                <a:ea typeface="+mn-ea"/>
              </a:rPr>
              <a:t> 작성 및 비치 대상 </a:t>
            </a:r>
            <a:r>
              <a:rPr lang="en-US" altLang="ko-KR" sz="1000" dirty="0">
                <a:latin typeface="+mn-ea"/>
                <a:ea typeface="+mn-ea"/>
              </a:rPr>
              <a:t>SKT Infra </a:t>
            </a:r>
            <a:r>
              <a:rPr lang="ko-KR" altLang="en-US" sz="1000" dirty="0">
                <a:latin typeface="+mn-ea"/>
                <a:ea typeface="+mn-ea"/>
              </a:rPr>
              <a:t>사업영역 고위험</a:t>
            </a:r>
            <a:r>
              <a:rPr lang="en-US" altLang="ko-KR" sz="1000" dirty="0">
                <a:latin typeface="+mn-ea"/>
                <a:ea typeface="+mn-ea"/>
              </a:rPr>
              <a:t>(S</a:t>
            </a:r>
            <a:r>
              <a:rPr lang="ko-KR" altLang="en-US" sz="1000" dirty="0">
                <a:latin typeface="+mn-ea"/>
                <a:ea typeface="+mn-ea"/>
              </a:rPr>
              <a:t>등급</a:t>
            </a:r>
            <a:r>
              <a:rPr lang="en-US" altLang="ko-KR" sz="1000" dirty="0">
                <a:latin typeface="+mn-ea"/>
                <a:ea typeface="+mn-ea"/>
              </a:rPr>
              <a:t>) </a:t>
            </a:r>
            <a:r>
              <a:rPr lang="ko-KR" altLang="en-US" sz="1000" dirty="0">
                <a:latin typeface="+mn-ea"/>
                <a:ea typeface="+mn-ea"/>
              </a:rPr>
              <a:t>작업</a:t>
            </a:r>
            <a:r>
              <a:rPr lang="en-US" altLang="ko-KR" sz="1000" dirty="0">
                <a:latin typeface="+mn-ea"/>
                <a:ea typeface="+mn-ea"/>
              </a:rPr>
              <a:t>] </a:t>
            </a:r>
            <a:endParaRPr lang="en-US" altLang="ko-KR" sz="1000" kern="0" dirty="0">
              <a:latin typeface="+mn-ea"/>
              <a:ea typeface="+mn-ea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448154" y="7804244"/>
            <a:ext cx="5961692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5" y="3008970"/>
            <a:ext cx="5896891" cy="46656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36051" y="7933847"/>
            <a:ext cx="5973795" cy="1472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4] </a:t>
            </a:r>
            <a:endParaRPr lang="en-US" altLang="ko-KR" sz="1200" b="1" kern="0" spc="-40" dirty="0" smtClean="0"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Bef>
                <a:spcPts val="400"/>
              </a:spcBef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</a:t>
            </a:r>
            <a:r>
              <a:rPr lang="ko-KR" altLang="en-US" sz="1000" kern="0" spc="-60" dirty="0" smtClean="0">
                <a:ea typeface="맑은 고딕" panose="020B0503020000020004" pitchFamily="50" charset="-127"/>
              </a:rPr>
              <a:t>고위험 작업</a:t>
            </a:r>
            <a:r>
              <a:rPr lang="en-US" altLang="ko-KR" sz="1000" kern="0" spc="-60" dirty="0" smtClean="0">
                <a:ea typeface="맑은 고딕" panose="020B0503020000020004" pitchFamily="50" charset="-127"/>
              </a:rPr>
              <a:t>(S</a:t>
            </a:r>
            <a:r>
              <a:rPr lang="ko-KR" altLang="en-US" sz="1000" kern="0" spc="-60" dirty="0" smtClean="0">
                <a:ea typeface="맑은 고딕" panose="020B0503020000020004" pitchFamily="50" charset="-127"/>
              </a:rPr>
              <a:t>등급</a:t>
            </a:r>
            <a:r>
              <a:rPr lang="en-US" altLang="ko-KR" sz="1000" kern="0" spc="-60" dirty="0" smtClean="0">
                <a:ea typeface="맑은 고딕" panose="020B0503020000020004" pitchFamily="50" charset="-127"/>
              </a:rPr>
              <a:t>)</a:t>
            </a:r>
            <a:r>
              <a:rPr lang="ko-KR" altLang="en-US" sz="1000" kern="0" spc="-60" dirty="0" smtClean="0">
                <a:ea typeface="맑은 고딕" panose="020B0503020000020004" pitchFamily="50" charset="-127"/>
              </a:rPr>
              <a:t>에 대해 </a:t>
            </a:r>
            <a:r>
              <a:rPr lang="en-US" altLang="ko-KR" sz="1000" kern="0" spc="-60" dirty="0" smtClean="0">
                <a:ea typeface="맑은 고딕" panose="020B0503020000020004" pitchFamily="50" charset="-127"/>
              </a:rPr>
              <a:t>SKO/BP</a:t>
            </a:r>
            <a:r>
              <a:rPr lang="ko-KR" altLang="en-US" sz="1000" kern="0" spc="-60" dirty="0" smtClean="0">
                <a:ea typeface="맑은 고딕" panose="020B0503020000020004" pitchFamily="50" charset="-127"/>
              </a:rPr>
              <a:t>사는 </a:t>
            </a:r>
            <a:r>
              <a:rPr lang="ko-KR" altLang="en-US" sz="1000" kern="0" spc="-60" dirty="0" err="1" smtClean="0">
                <a:ea typeface="맑은 고딕" panose="020B0503020000020004" pitchFamily="50" charset="-127"/>
              </a:rPr>
              <a:t>도급사의</a:t>
            </a:r>
            <a:r>
              <a:rPr lang="ko-KR" altLang="en-US" sz="1000" kern="0" spc="-6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spc="-60" dirty="0" err="1" smtClean="0">
                <a:ea typeface="맑은 고딕" panose="020B0503020000020004" pitchFamily="50" charset="-127"/>
              </a:rPr>
              <a:t>관리감독자</a:t>
            </a:r>
            <a:r>
              <a:rPr lang="ko-KR" altLang="en-US" sz="1000" kern="0" spc="-60" dirty="0" smtClean="0">
                <a:ea typeface="맑은 고딕" panose="020B0503020000020004" pitchFamily="50" charset="-127"/>
              </a:rPr>
              <a:t> 승인 후 현장 작업용 입간판에 게시함</a:t>
            </a:r>
            <a:r>
              <a:rPr lang="en-US" altLang="ko-KR" sz="1000" kern="0" spc="-60" dirty="0" smtClean="0"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○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lang="ko-KR" altLang="ko-KR" sz="1000" dirty="0" err="1" smtClean="0">
                <a:ea typeface="맑은 고딕" panose="020B0503020000020004" pitchFamily="50" charset="-127"/>
              </a:rPr>
              <a:t>고위험작업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(S</a:t>
            </a:r>
            <a:r>
              <a:rPr lang="ko-KR" altLang="ko-KR" sz="1000" dirty="0" smtClean="0">
                <a:ea typeface="맑은 고딕" panose="020B0503020000020004" pitchFamily="50" charset="-127"/>
              </a:rPr>
              <a:t>등급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)</a:t>
            </a:r>
            <a:r>
              <a:rPr lang="ko-KR" altLang="ko-KR" sz="1000" dirty="0" smtClean="0">
                <a:ea typeface="맑은 고딕" panose="020B0503020000020004" pitchFamily="50" charset="-127"/>
              </a:rPr>
              <a:t>은 </a:t>
            </a:r>
            <a:r>
              <a:rPr lang="ko-KR" altLang="ko-KR" sz="1000" b="1" u="sng" dirty="0" err="1" smtClean="0">
                <a:ea typeface="맑은 고딕" panose="020B0503020000020004" pitchFamily="50" charset="-127"/>
              </a:rPr>
              <a:t>작업계획서</a:t>
            </a:r>
            <a:r>
              <a:rPr lang="ko-KR" altLang="ko-KR" sz="1000" b="1" u="sng" dirty="0" smtClean="0">
                <a:ea typeface="맑은 고딕" panose="020B0503020000020004" pitchFamily="50" charset="-127"/>
              </a:rPr>
              <a:t> 작성</a:t>
            </a:r>
            <a:r>
              <a:rPr lang="en-US" altLang="ko-KR" sz="1000" b="1" u="sng" dirty="0" smtClean="0">
                <a:ea typeface="맑은 고딕" panose="020B0503020000020004" pitchFamily="50" charset="-127"/>
              </a:rPr>
              <a:t>/</a:t>
            </a:r>
            <a:r>
              <a:rPr lang="ko-KR" altLang="ko-KR" sz="1000" b="1" u="sng" dirty="0" smtClean="0">
                <a:ea typeface="맑은 고딕" panose="020B0503020000020004" pitchFamily="50" charset="-127"/>
              </a:rPr>
              <a:t>검토</a:t>
            </a:r>
            <a:r>
              <a:rPr lang="ko-KR" altLang="ko-KR" sz="1000" b="1" dirty="0" smtClean="0">
                <a:ea typeface="맑은 고딕" panose="020B0503020000020004" pitchFamily="50" charset="-127"/>
              </a:rPr>
              <a:t> </a:t>
            </a:r>
            <a:r>
              <a:rPr lang="ko-KR" altLang="ko-KR" sz="1000" dirty="0" smtClean="0">
                <a:ea typeface="맑은 고딕" panose="020B0503020000020004" pitchFamily="50" charset="-127"/>
              </a:rPr>
              <a:t>및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도급사의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lang="ko-KR" altLang="ko-KR" sz="1000" b="1" u="sng" dirty="0" err="1" smtClean="0">
                <a:ea typeface="맑은 고딕" panose="020B0503020000020004" pitchFamily="50" charset="-127"/>
              </a:rPr>
              <a:t>관리감독자</a:t>
            </a:r>
            <a:r>
              <a:rPr lang="ko-KR" altLang="ko-KR" sz="1000" b="1" u="sng" dirty="0" smtClean="0">
                <a:ea typeface="맑은 고딕" panose="020B0503020000020004" pitchFamily="50" charset="-127"/>
              </a:rPr>
              <a:t> </a:t>
            </a:r>
            <a:r>
              <a:rPr lang="ko-KR" altLang="ko-KR" sz="1000" b="1" u="sng" dirty="0" err="1" smtClean="0">
                <a:ea typeface="맑은 고딕" panose="020B0503020000020004" pitchFamily="50" charset="-127"/>
              </a:rPr>
              <a:t>현장입회</a:t>
            </a:r>
            <a:r>
              <a:rPr lang="ko-KR" altLang="ko-KR" sz="1000" dirty="0" err="1" smtClean="0">
                <a:ea typeface="맑은 고딕" panose="020B0503020000020004" pitchFamily="50" charset="-127"/>
              </a:rPr>
              <a:t>를</a:t>
            </a:r>
            <a:r>
              <a:rPr lang="ko-KR" altLang="ko-KR" sz="1000" dirty="0" smtClean="0">
                <a:ea typeface="맑은 고딕" panose="020B0503020000020004" pitchFamily="50" charset="-127"/>
              </a:rPr>
              <a:t> 원칙으로 함</a:t>
            </a:r>
          </a:p>
          <a:p>
            <a:pPr lvl="0">
              <a:lnSpc>
                <a:spcPct val="150000"/>
              </a:lnSpc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○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화기작업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시 화기감시자를 현장에 배치하였을 경우 입회로 인정 가능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감독자 입회 불필요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)</a:t>
            </a:r>
            <a:r>
              <a:rPr lang="en-US" altLang="ko-KR" sz="1000" baseline="30000" dirty="0" smtClean="0">
                <a:ea typeface="맑은 고딕" panose="020B0503020000020004" pitchFamily="50" charset="-127"/>
              </a:rPr>
              <a:t>SKT</a:t>
            </a:r>
            <a:r>
              <a:rPr lang="ko-KR" altLang="en-US" sz="1000" baseline="30000" dirty="0" smtClean="0">
                <a:ea typeface="맑은 고딕" panose="020B0503020000020004" pitchFamily="50" charset="-127"/>
              </a:rPr>
              <a:t>협의 完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○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위험작업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시에는 반드시 작업 환경에 맞는 안전장구를 구비해야 한다</a:t>
            </a:r>
            <a:r>
              <a:rPr lang="en-US" altLang="ko-KR" sz="1000" baseline="30000" dirty="0" smtClean="0">
                <a:ea typeface="맑은 고딕" panose="020B0503020000020004" pitchFamily="50" charset="-127"/>
              </a:rPr>
              <a:t>.(</a:t>
            </a:r>
            <a:r>
              <a:rPr lang="ko-KR" altLang="en-US" sz="1000" baseline="30000" dirty="0" smtClean="0">
                <a:ea typeface="맑은 고딕" panose="020B0503020000020004" pitchFamily="50" charset="-127"/>
              </a:rPr>
              <a:t>예</a:t>
            </a:r>
            <a:r>
              <a:rPr lang="en-US" altLang="ko-KR" sz="1000" baseline="30000" dirty="0" smtClean="0">
                <a:ea typeface="맑은 고딕" panose="020B0503020000020004" pitchFamily="50" charset="-127"/>
              </a:rPr>
              <a:t> : </a:t>
            </a:r>
            <a:r>
              <a:rPr lang="ko-KR" altLang="en-US" sz="1000" baseline="30000" dirty="0" smtClean="0">
                <a:ea typeface="맑은 고딕" panose="020B0503020000020004" pitchFamily="50" charset="-127"/>
              </a:rPr>
              <a:t>화재</a:t>
            </a:r>
            <a:r>
              <a:rPr lang="en-US" altLang="ko-KR" sz="1000" baseline="30000" dirty="0" smtClean="0">
                <a:ea typeface="맑은 고딕" panose="020B0503020000020004" pitchFamily="50" charset="-127"/>
              </a:rPr>
              <a:t>/</a:t>
            </a:r>
            <a:r>
              <a:rPr lang="ko-KR" altLang="en-US" sz="1000" baseline="30000" dirty="0" smtClean="0">
                <a:ea typeface="맑은 고딕" panose="020B0503020000020004" pitchFamily="50" charset="-127"/>
              </a:rPr>
              <a:t>폭발 작업 시 소화기 비치 등</a:t>
            </a:r>
            <a:r>
              <a:rPr lang="en-US" altLang="ko-KR" sz="1000" baseline="30000" dirty="0" smtClean="0"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7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221450" y="9529636"/>
            <a:ext cx="596356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10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48154" y="1000139"/>
            <a:ext cx="597379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4_1] </a:t>
            </a:r>
            <a:endParaRPr lang="en-US" altLang="ko-KR" sz="1200" b="1" kern="0" spc="-4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○ </a:t>
            </a:r>
            <a:r>
              <a:rPr lang="ko-KR" altLang="en-US" sz="1000" spc="-70" dirty="0" smtClean="0">
                <a:ea typeface="맑은 고딕" panose="020B0503020000020004" pitchFamily="50" charset="-127"/>
              </a:rPr>
              <a:t>작업계획서에 근로자의 특별교육 이력을 첨부 하며 이수된 교육자만 작업에 참여 한다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.</a:t>
            </a:r>
            <a:r>
              <a:rPr lang="en-US" altLang="ko-KR" sz="1000" spc="-70" baseline="30000" dirty="0" smtClean="0">
                <a:ea typeface="맑은 고딕" panose="020B0503020000020004" pitchFamily="50" charset="-127"/>
              </a:rPr>
              <a:t>.</a:t>
            </a:r>
          </a:p>
          <a:p>
            <a:pPr lvl="0">
              <a:spcBef>
                <a:spcPts val="400"/>
              </a:spcBef>
            </a:pPr>
            <a:r>
              <a:rPr lang="en-US" altLang="ko-KR" sz="1000" spc="-70" dirty="0" smtClean="0">
                <a:ea typeface="맑은 고딕" panose="020B0503020000020004" pitchFamily="50" charset="-127"/>
              </a:rPr>
              <a:t>       - </a:t>
            </a:r>
            <a:r>
              <a:rPr lang="ko-KR" altLang="en-US" sz="1000" spc="-70" dirty="0" smtClean="0">
                <a:ea typeface="맑은 고딕" panose="020B0503020000020004" pitchFamily="50" charset="-127"/>
              </a:rPr>
              <a:t>특별교육대상 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: </a:t>
            </a:r>
            <a:r>
              <a:rPr lang="ko-KR" altLang="en-US" sz="1000" spc="-70" dirty="0" smtClean="0">
                <a:ea typeface="맑은 고딕" panose="020B0503020000020004" pitchFamily="50" charset="-127"/>
              </a:rPr>
              <a:t>밀폐 공간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spc="-70" dirty="0" smtClean="0">
                <a:ea typeface="맑은 고딕" panose="020B0503020000020004" pitchFamily="50" charset="-127"/>
              </a:rPr>
              <a:t>전기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spc="-70" dirty="0">
                <a:ea typeface="맑은 고딕" panose="020B0503020000020004" pitchFamily="50" charset="-127"/>
              </a:rPr>
              <a:t>화</a:t>
            </a:r>
            <a:r>
              <a:rPr lang="ko-KR" altLang="en-US" sz="1000" spc="-70" dirty="0" smtClean="0">
                <a:ea typeface="맑은 고딕" panose="020B0503020000020004" pitchFamily="50" charset="-127"/>
              </a:rPr>
              <a:t>기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/</a:t>
            </a:r>
            <a:r>
              <a:rPr lang="ko-KR" altLang="en-US" sz="1000" spc="-70" dirty="0" smtClean="0">
                <a:ea typeface="맑은 고딕" panose="020B0503020000020004" pitchFamily="50" charset="-127"/>
              </a:rPr>
              <a:t>가스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spc="-70" dirty="0" err="1" smtClean="0">
                <a:ea typeface="맑은 고딕" panose="020B0503020000020004" pitchFamily="50" charset="-127"/>
              </a:rPr>
              <a:t>고소차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spc="-70" dirty="0" smtClean="0">
                <a:ea typeface="맑은 고딕" panose="020B0503020000020004" pitchFamily="50" charset="-127"/>
              </a:rPr>
              <a:t>크레인 포함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000" spc="-70" dirty="0" smtClean="0">
                <a:ea typeface="맑은 고딕" panose="020B0503020000020004" pitchFamily="50" charset="-127"/>
              </a:rPr>
              <a:t>비계 조립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/</a:t>
            </a:r>
            <a:r>
              <a:rPr lang="ko-KR" altLang="en-US" sz="1000" spc="-70" dirty="0" smtClean="0">
                <a:ea typeface="맑은 고딕" panose="020B0503020000020004" pitchFamily="50" charset="-127"/>
              </a:rPr>
              <a:t>해체 작업 등</a:t>
            </a:r>
            <a:endParaRPr lang="en-US" altLang="ko-KR" sz="1000" spc="-70" dirty="0" smtClean="0">
              <a:ea typeface="맑은 고딕" panose="020B05030200000200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en-US" altLang="ko-KR" sz="1000" spc="-70" dirty="0">
                <a:ea typeface="맑은 고딕" panose="020B0503020000020004" pitchFamily="50" charset="-127"/>
              </a:rPr>
              <a:t> 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  </a:t>
            </a:r>
            <a:r>
              <a:rPr lang="en-US" altLang="ko-KR" sz="1000" spc="-80" dirty="0" smtClean="0">
                <a:ea typeface="맑은 고딕" panose="020B0503020000020004" pitchFamily="50" charset="-127"/>
              </a:rPr>
              <a:t>※ 1Ton </a:t>
            </a:r>
            <a:r>
              <a:rPr lang="ko-KR" altLang="en-US" sz="1000" spc="-80" dirty="0" smtClean="0">
                <a:ea typeface="맑은 고딕" panose="020B0503020000020004" pitchFamily="50" charset="-127"/>
              </a:rPr>
              <a:t>화물자동자도 </a:t>
            </a:r>
            <a:r>
              <a:rPr lang="ko-KR" altLang="en-US" sz="1000" spc="-80" dirty="0" err="1" smtClean="0">
                <a:ea typeface="맑은 고딕" panose="020B0503020000020004" pitchFamily="50" charset="-127"/>
              </a:rPr>
              <a:t>하역운반</a:t>
            </a:r>
            <a:r>
              <a:rPr lang="ko-KR" altLang="en-US" sz="1000" spc="-80" dirty="0" smtClean="0">
                <a:ea typeface="맑은 고딕" panose="020B0503020000020004" pitchFamily="50" charset="-127"/>
              </a:rPr>
              <a:t> 작업이 포함되는 경우 </a:t>
            </a:r>
            <a:r>
              <a:rPr lang="ko-KR" altLang="en-US" sz="1000" spc="-80" dirty="0" err="1" smtClean="0">
                <a:ea typeface="맑은 고딕" panose="020B0503020000020004" pitchFamily="50" charset="-127"/>
              </a:rPr>
              <a:t>작업계획서</a:t>
            </a:r>
            <a:r>
              <a:rPr lang="ko-KR" altLang="en-US" sz="1000" spc="-80" dirty="0" smtClean="0">
                <a:ea typeface="맑은 고딕" panose="020B0503020000020004" pitchFamily="50" charset="-127"/>
              </a:rPr>
              <a:t> 작성</a:t>
            </a:r>
            <a:r>
              <a:rPr lang="en-US" altLang="ko-KR" sz="1000" spc="-8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spc="-80" dirty="0" smtClean="0">
                <a:ea typeface="맑은 고딕" panose="020B0503020000020004" pitchFamily="50" charset="-127"/>
              </a:rPr>
              <a:t>출퇴근</a:t>
            </a:r>
            <a:r>
              <a:rPr lang="en-US" altLang="ko-KR" sz="1000" spc="-80" dirty="0" smtClean="0">
                <a:ea typeface="맑은 고딕" panose="020B0503020000020004" pitchFamily="50" charset="-127"/>
              </a:rPr>
              <a:t>,/</a:t>
            </a:r>
            <a:r>
              <a:rPr lang="ko-KR" altLang="en-US" sz="1000" spc="-80" dirty="0" smtClean="0">
                <a:ea typeface="맑은 고딕" panose="020B0503020000020004" pitchFamily="50" charset="-127"/>
              </a:rPr>
              <a:t>도로주행</a:t>
            </a:r>
            <a:r>
              <a:rPr lang="en-US" altLang="ko-KR" sz="1000" spc="-8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spc="-80" dirty="0" smtClean="0">
                <a:ea typeface="맑은 고딕" panose="020B0503020000020004" pitchFamily="50" charset="-127"/>
              </a:rPr>
              <a:t>단순 공구 운반 제외</a:t>
            </a:r>
            <a:r>
              <a:rPr lang="en-US" altLang="ko-KR" sz="1000" spc="-80" dirty="0" smtClean="0">
                <a:ea typeface="맑은 고딕" panose="020B0503020000020004" pitchFamily="50" charset="-127"/>
              </a:rPr>
              <a:t>)</a:t>
            </a:r>
          </a:p>
          <a:p>
            <a:pPr lvl="0">
              <a:spcBef>
                <a:spcPts val="400"/>
              </a:spcBef>
            </a:pPr>
            <a:r>
              <a:rPr lang="en-US" altLang="ko-KR" sz="1000" spc="-80" dirty="0">
                <a:ea typeface="맑은 고딕" panose="020B0503020000020004" pitchFamily="50" charset="-127"/>
              </a:rPr>
              <a:t> </a:t>
            </a:r>
            <a:r>
              <a:rPr lang="en-US" altLang="ko-KR" sz="1000" spc="-80" dirty="0" smtClean="0">
                <a:ea typeface="맑은 고딕" panose="020B0503020000020004" pitchFamily="50" charset="-127"/>
              </a:rPr>
              <a:t>     - </a:t>
            </a:r>
            <a:r>
              <a:rPr lang="ko-KR" altLang="en-US" sz="1000" spc="-80" dirty="0" smtClean="0">
                <a:ea typeface="맑은 고딕" panose="020B0503020000020004" pitchFamily="50" charset="-127"/>
              </a:rPr>
              <a:t>동일한 작업이 반복되는 경우 연간 작업계획서로 작성 가능하나 작업내용이 변경되는 경우 별도 작성</a:t>
            </a:r>
            <a:endParaRPr lang="en-US" altLang="ko-KR" sz="1000" spc="-80" dirty="0" smtClean="0">
              <a:ea typeface="맑은 고딕" panose="020B0503020000020004" pitchFamily="50" charset="-127"/>
            </a:endParaRPr>
          </a:p>
          <a:p>
            <a:pPr lvl="0">
              <a:spcBef>
                <a:spcPts val="400"/>
              </a:spcBef>
            </a:pPr>
            <a:r>
              <a:rPr lang="en-US" altLang="ko-KR" sz="1000" spc="-80" dirty="0">
                <a:ea typeface="맑은 고딕" panose="020B0503020000020004" pitchFamily="50" charset="-127"/>
              </a:rPr>
              <a:t> </a:t>
            </a:r>
            <a:r>
              <a:rPr lang="en-US" altLang="ko-KR" sz="1000" spc="-80" dirty="0" smtClean="0">
                <a:ea typeface="맑은 고딕" panose="020B0503020000020004" pitchFamily="50" charset="-127"/>
              </a:rPr>
              <a:t>      </a:t>
            </a:r>
            <a:r>
              <a:rPr lang="ko-KR" altLang="en-US" sz="1000" spc="-80" dirty="0" smtClean="0">
                <a:ea typeface="맑은 고딕" panose="020B0503020000020004" pitchFamily="50" charset="-127"/>
              </a:rPr>
              <a:t>☞ 작업 위험요인에 따라 간소화 양식의 </a:t>
            </a:r>
            <a:r>
              <a:rPr lang="ko-KR" altLang="en-US" sz="1000" spc="-80" dirty="0" err="1" smtClean="0">
                <a:ea typeface="맑은 고딕" panose="020B0503020000020004" pitchFamily="50" charset="-127"/>
              </a:rPr>
              <a:t>작업계획서</a:t>
            </a:r>
            <a:r>
              <a:rPr lang="ko-KR" altLang="en-US" sz="1000" spc="-80" dirty="0" smtClean="0">
                <a:ea typeface="맑은 고딕" panose="020B0503020000020004" pitchFamily="50" charset="-127"/>
              </a:rPr>
              <a:t> 작성 가능</a:t>
            </a:r>
            <a:endParaRPr lang="en-US" altLang="ko-KR" sz="1000" spc="-80" dirty="0" smtClean="0"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8284"/>
              </p:ext>
            </p:extLst>
          </p:nvPr>
        </p:nvGraphicFramePr>
        <p:xfrm>
          <a:off x="542188" y="2360960"/>
          <a:ext cx="5673256" cy="416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505">
                  <a:extLst>
                    <a:ext uri="{9D8B030D-6E8A-4147-A177-3AD203B41FA5}">
                      <a16:colId xmlns:a16="http://schemas.microsoft.com/office/drawing/2014/main" val="3551564170"/>
                    </a:ext>
                  </a:extLst>
                </a:gridCol>
                <a:gridCol w="4583751">
                  <a:extLst>
                    <a:ext uri="{9D8B030D-6E8A-4147-A177-3AD203B41FA5}">
                      <a16:colId xmlns:a16="http://schemas.microsoft.com/office/drawing/2014/main" val="3737963430"/>
                    </a:ext>
                  </a:extLst>
                </a:gridCol>
              </a:tblGrid>
              <a:tr h="416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 작업 시</a:t>
                      </a:r>
                      <a:endParaRPr lang="en-US" altLang="ko-KR" sz="1000" b="1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보조자의 역할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작업환경 점검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작업자의 행동 관찰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긴급 상황 발생 시 대응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작업의 원활한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이동식 사다리 넘어짐 방지 조치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주변 환경 정리 등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42174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4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88" y="3205779"/>
            <a:ext cx="2679264" cy="31080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87" y="6378622"/>
            <a:ext cx="2679263" cy="298084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3907" y="2944169"/>
            <a:ext cx="21560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70" dirty="0">
                <a:solidFill>
                  <a:srgbClr val="FF0000"/>
                </a:solidFill>
                <a:ea typeface="맑은 고딕" panose="020B0503020000020004" pitchFamily="50" charset="-127"/>
              </a:rPr>
              <a:t>○ </a:t>
            </a:r>
            <a:r>
              <a:rPr lang="ko-KR" altLang="en-US" spc="-7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화물자동차 간소화 </a:t>
            </a:r>
            <a:r>
              <a:rPr lang="ko-KR" altLang="en-US" spc="-70" dirty="0" err="1" smtClean="0">
                <a:solidFill>
                  <a:srgbClr val="FF0000"/>
                </a:solidFill>
                <a:ea typeface="맑은 고딕" panose="020B0503020000020004" pitchFamily="50" charset="-127"/>
              </a:rPr>
              <a:t>작업계획서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74603" y="2944169"/>
            <a:ext cx="21717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70" dirty="0">
                <a:solidFill>
                  <a:srgbClr val="FF0000"/>
                </a:solidFill>
                <a:ea typeface="맑은 고딕" panose="020B0503020000020004" pitchFamily="50" charset="-127"/>
              </a:rPr>
              <a:t>○ </a:t>
            </a:r>
            <a:r>
              <a:rPr lang="ko-KR" altLang="en-US" spc="-7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긴급</a:t>
            </a:r>
            <a:r>
              <a:rPr lang="en-US" altLang="ko-KR" spc="-7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(RM/</a:t>
            </a:r>
            <a:r>
              <a:rPr lang="ko-KR" altLang="en-US" spc="-7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주말</a:t>
            </a:r>
            <a:r>
              <a:rPr lang="en-US" altLang="ko-KR" spc="-7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pc="-7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휴일</a:t>
            </a:r>
            <a:r>
              <a:rPr lang="en-US" altLang="ko-KR" spc="-7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)</a:t>
            </a:r>
            <a:r>
              <a:rPr lang="ko-KR" altLang="en-US" spc="-70" dirty="0" err="1" smtClean="0">
                <a:solidFill>
                  <a:srgbClr val="FF0000"/>
                </a:solidFill>
                <a:ea typeface="맑은 고딕" panose="020B0503020000020004" pitchFamily="50" charset="-127"/>
              </a:rPr>
              <a:t>작업계획서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186" y="3205779"/>
            <a:ext cx="2677258" cy="37342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435051" y="7142935"/>
            <a:ext cx="2909994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altLang="ko-KR" sz="1000" spc="-70" dirty="0" smtClean="0">
                <a:solidFill>
                  <a:srgbClr val="FF0000"/>
                </a:solidFill>
                <a:latin typeface="+mn-ea"/>
                <a:ea typeface="+mn-ea"/>
              </a:rPr>
              <a:t>※ </a:t>
            </a:r>
            <a:r>
              <a:rPr lang="ko-KR" altLang="en-US" sz="1000" spc="-70" dirty="0" err="1" smtClean="0">
                <a:solidFill>
                  <a:srgbClr val="FF0000"/>
                </a:solidFill>
                <a:latin typeface="+mn-ea"/>
                <a:ea typeface="+mn-ea"/>
              </a:rPr>
              <a:t>작업계획서</a:t>
            </a:r>
            <a:r>
              <a:rPr lang="ko-KR" altLang="en-US" sz="1000" spc="-70" dirty="0" smtClean="0">
                <a:solidFill>
                  <a:srgbClr val="FF0000"/>
                </a:solidFill>
                <a:latin typeface="+mn-ea"/>
                <a:ea typeface="+mn-ea"/>
              </a:rPr>
              <a:t> 대상 중 긴급 작업 필요 시 해당</a:t>
            </a:r>
            <a:endParaRPr lang="en-US" altLang="ko-KR" sz="1000" spc="-7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</a:pPr>
            <a:r>
              <a:rPr lang="en-US" altLang="ko-KR" sz="1000" spc="-7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spc="-70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ko-KR" altLang="en-US" sz="1000" spc="-70" dirty="0" smtClean="0">
                <a:solidFill>
                  <a:srgbClr val="FF0000"/>
                </a:solidFill>
                <a:latin typeface="+mn-ea"/>
                <a:ea typeface="+mn-ea"/>
              </a:rPr>
              <a:t> 작업 계획서를 활용하여 작성</a:t>
            </a:r>
            <a:endParaRPr lang="en-US" altLang="ko-KR" sz="1000" spc="-7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vl="0" latinLnBrk="0"/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 - </a:t>
            </a:r>
            <a:r>
              <a:rPr lang="ko-KR" altLang="ko-KR" sz="1000" u="sng" dirty="0" smtClean="0">
                <a:solidFill>
                  <a:srgbClr val="FF0000"/>
                </a:solidFill>
                <a:latin typeface="+mn-ea"/>
                <a:ea typeface="+mn-ea"/>
              </a:rPr>
              <a:t>현장에서</a:t>
            </a:r>
            <a:r>
              <a:rPr lang="ko-KR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ko-KR" sz="1000" dirty="0">
                <a:solidFill>
                  <a:srgbClr val="FF0000"/>
                </a:solidFill>
                <a:latin typeface="+mn-ea"/>
                <a:ea typeface="+mn-ea"/>
              </a:rPr>
              <a:t>수기 작성 및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TBM </a:t>
            </a:r>
            <a:r>
              <a:rPr lang="ko-KR" altLang="ko-KR" sz="1000" dirty="0">
                <a:solidFill>
                  <a:srgbClr val="FF0000"/>
                </a:solidFill>
                <a:latin typeface="+mn-ea"/>
                <a:ea typeface="+mn-ea"/>
              </a:rPr>
              <a:t>등록 </a:t>
            </a:r>
            <a:r>
              <a:rPr lang="ko-KR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후</a:t>
            </a:r>
            <a:endParaRPr lang="en-US" altLang="ko-KR" sz="1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vl="0" latinLnBrk="0"/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ko-KR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ko-KR" sz="1000" dirty="0" err="1">
                <a:solidFill>
                  <a:srgbClr val="FF0000"/>
                </a:solidFill>
                <a:latin typeface="+mn-ea"/>
                <a:ea typeface="+mn-ea"/>
              </a:rPr>
              <a:t>도급사</a:t>
            </a:r>
            <a:r>
              <a:rPr lang="ko-KR" altLang="ko-KR" sz="1000" dirty="0">
                <a:solidFill>
                  <a:srgbClr val="FF0000"/>
                </a:solidFill>
                <a:latin typeface="+mn-ea"/>
                <a:ea typeface="+mn-ea"/>
              </a:rPr>
              <a:t> 승인 下 작업 시행</a:t>
            </a:r>
          </a:p>
          <a:p>
            <a:pPr lvl="0" latinLnBrk="0"/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 - </a:t>
            </a:r>
            <a:r>
              <a:rPr lang="ko-KR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단</a:t>
            </a:r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. </a:t>
            </a:r>
            <a:r>
              <a:rPr lang="ko-KR" altLang="ko-KR" sz="1000" dirty="0">
                <a:solidFill>
                  <a:srgbClr val="FF0000"/>
                </a:solidFill>
                <a:latin typeface="+mn-ea"/>
                <a:ea typeface="+mn-ea"/>
              </a:rPr>
              <a:t>작성 내용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TBM </a:t>
            </a:r>
            <a:r>
              <a:rPr lang="ko-KR" altLang="ko-KR" sz="1000" dirty="0">
                <a:solidFill>
                  <a:srgbClr val="FF0000"/>
                </a:solidFill>
                <a:latin typeface="+mn-ea"/>
                <a:ea typeface="+mn-ea"/>
              </a:rPr>
              <a:t>등록 전 </a:t>
            </a:r>
            <a:r>
              <a:rPr lang="ko-KR" altLang="ko-KR" sz="1000" dirty="0" err="1" smtClean="0">
                <a:solidFill>
                  <a:srgbClr val="FF0000"/>
                </a:solidFill>
                <a:latin typeface="+mn-ea"/>
                <a:ea typeface="+mn-ea"/>
              </a:rPr>
              <a:t>관리감독자</a:t>
            </a:r>
            <a:endParaRPr lang="en-US" altLang="ko-KR" sz="1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vl="0" latinLnBrk="0"/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ko-KR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사전검토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권고</a:t>
            </a:r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(TBM </a:t>
            </a:r>
            <a:r>
              <a:rPr lang="ko-KR" altLang="ko-KR" sz="1000" dirty="0">
                <a:solidFill>
                  <a:srgbClr val="FF0000"/>
                </a:solidFill>
                <a:latin typeface="+mn-ea"/>
                <a:ea typeface="+mn-ea"/>
              </a:rPr>
              <a:t>등록 결과 </a:t>
            </a:r>
            <a:r>
              <a:rPr lang="ko-KR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반려</a:t>
            </a:r>
            <a:endParaRPr lang="en-US" altLang="ko-KR" sz="1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vl="0" latinLnBrk="0"/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ko-KR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ko-KR" sz="1000" dirty="0">
                <a:solidFill>
                  <a:srgbClr val="FF0000"/>
                </a:solidFill>
                <a:latin typeface="+mn-ea"/>
                <a:ea typeface="+mn-ea"/>
              </a:rPr>
              <a:t>최소화 상황 고려</a:t>
            </a:r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ko-KR" sz="1000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0" latinLnBrk="0"/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 - </a:t>
            </a:r>
            <a:r>
              <a:rPr lang="ko-KR" altLang="ko-KR" sz="1000" b="1" dirty="0" err="1" smtClean="0">
                <a:solidFill>
                  <a:srgbClr val="FF0000"/>
                </a:solidFill>
                <a:latin typeface="+mn-ea"/>
                <a:ea typeface="+mn-ea"/>
              </a:rPr>
              <a:t>도급사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(SKO)</a:t>
            </a:r>
            <a:r>
              <a:rPr lang="ko-KR" altLang="ko-KR" sz="1000" b="1" dirty="0">
                <a:solidFill>
                  <a:srgbClr val="FF0000"/>
                </a:solidFill>
                <a:latin typeface="+mn-ea"/>
                <a:ea typeface="+mn-ea"/>
              </a:rPr>
              <a:t>는 </a:t>
            </a:r>
            <a:r>
              <a:rPr lang="ko-KR" altLang="ko-KR" sz="1000" b="1" dirty="0" err="1">
                <a:solidFill>
                  <a:srgbClr val="FF0000"/>
                </a:solidFill>
                <a:latin typeface="+mn-ea"/>
                <a:ea typeface="+mn-ea"/>
              </a:rPr>
              <a:t>작업계획서</a:t>
            </a:r>
            <a:r>
              <a:rPr lang="ko-KR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최종 승인 </a:t>
            </a:r>
            <a:r>
              <a:rPr lang="ko-KR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결과</a:t>
            </a:r>
            <a:endParaRPr lang="en-US" altLang="ko-KR" sz="1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vl="0" latinLnBrk="0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  SKT</a:t>
            </a:r>
            <a:r>
              <a:rPr lang="ko-KR" altLang="ko-KR" sz="1000" b="1" dirty="0">
                <a:solidFill>
                  <a:srgbClr val="FF0000"/>
                </a:solidFill>
                <a:latin typeface="+mn-ea"/>
                <a:ea typeface="+mn-ea"/>
              </a:rPr>
              <a:t>감독자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(LM)</a:t>
            </a:r>
            <a:r>
              <a:rPr lang="ko-KR" altLang="ko-KR" sz="1000" b="1" dirty="0">
                <a:solidFill>
                  <a:srgbClr val="FF0000"/>
                </a:solidFill>
                <a:latin typeface="+mn-ea"/>
                <a:ea typeface="+mn-ea"/>
              </a:rPr>
              <a:t>에게 메일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ko-KR" sz="1000" b="1" dirty="0">
                <a:solidFill>
                  <a:srgbClr val="FF0000"/>
                </a:solidFill>
                <a:latin typeface="+mn-ea"/>
                <a:ea typeface="+mn-ea"/>
              </a:rPr>
              <a:t>전화 등 </a:t>
            </a:r>
            <a:r>
              <a:rPr lang="ko-KR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상황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</a:p>
          <a:p>
            <a:pPr lvl="0" latinLnBrk="0"/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   </a:t>
            </a:r>
            <a:r>
              <a:rPr lang="ko-KR" altLang="ko-KR" sz="1000" b="1" dirty="0" smtClean="0">
                <a:solidFill>
                  <a:srgbClr val="FF0000"/>
                </a:solidFill>
                <a:latin typeface="+mn-ea"/>
                <a:ea typeface="+mn-ea"/>
              </a:rPr>
              <a:t>공유</a:t>
            </a:r>
            <a:endParaRPr lang="ko-KR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spcBef>
                <a:spcPts val="400"/>
              </a:spcBef>
            </a:pPr>
            <a:endParaRPr lang="en-US" altLang="ko-KR" sz="1000" spc="-7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020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304386" y="9529636"/>
            <a:ext cx="383818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5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3353" y="935338"/>
            <a:ext cx="6091294" cy="3772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원문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5]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50" b="1" kern="0" dirty="0" smtClean="0">
                <a:ea typeface="맑은 고딕" panose="020B0503020000020004" pitchFamily="50" charset="-127"/>
              </a:rPr>
              <a:t>     </a:t>
            </a:r>
            <a:r>
              <a:rPr lang="en-US" altLang="ko-KR" sz="1050" kern="0" dirty="0">
                <a:ea typeface="맑은 고딕" panose="020B0503020000020004" pitchFamily="50" charset="-127"/>
              </a:rPr>
              <a:t> 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5) 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이동식사다리 및 고소작업대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(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차량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) 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사용 시 안전수칙을 준수한다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ts val="1200"/>
              </a:lnSpc>
            </a:pPr>
            <a:r>
              <a:rPr lang="en-US" altLang="ko-KR" sz="1000" dirty="0" smtClean="0">
                <a:latin typeface="+mn-ea"/>
                <a:ea typeface="+mn-ea"/>
              </a:rPr>
              <a:t>        </a:t>
            </a:r>
            <a:r>
              <a:rPr lang="en-US" altLang="ko-KR" sz="1000" spc="-60" dirty="0" smtClean="0">
                <a:latin typeface="+mn-ea"/>
                <a:ea typeface="+mn-ea"/>
              </a:rPr>
              <a:t>[ </a:t>
            </a:r>
            <a:r>
              <a:rPr lang="ko-KR" altLang="en-US" sz="1000" spc="-60" dirty="0">
                <a:latin typeface="+mn-ea"/>
                <a:ea typeface="+mn-ea"/>
              </a:rPr>
              <a:t>이동식 사다리 </a:t>
            </a:r>
            <a:r>
              <a:rPr lang="en-US" altLang="ko-KR" sz="1000" spc="-60" dirty="0">
                <a:latin typeface="+mn-ea"/>
                <a:ea typeface="+mn-ea"/>
              </a:rPr>
              <a:t>] </a:t>
            </a:r>
          </a:p>
          <a:p>
            <a:pPr>
              <a:lnSpc>
                <a:spcPts val="1200"/>
              </a:lnSpc>
            </a:pPr>
            <a:r>
              <a:rPr lang="en-US" altLang="ko-KR" sz="1000" spc="-60" dirty="0" smtClean="0">
                <a:latin typeface="+mn-ea"/>
                <a:ea typeface="+mn-ea"/>
              </a:rPr>
              <a:t>        - </a:t>
            </a:r>
            <a:r>
              <a:rPr lang="ko-KR" altLang="en-US" sz="1000" spc="-60" dirty="0">
                <a:latin typeface="+mn-ea"/>
                <a:ea typeface="+mn-ea"/>
              </a:rPr>
              <a:t>사다리작업은 </a:t>
            </a:r>
            <a:r>
              <a:rPr lang="en-US" altLang="ko-KR" sz="1000" spc="-60" dirty="0">
                <a:latin typeface="+mn-ea"/>
                <a:ea typeface="+mn-ea"/>
              </a:rPr>
              <a:t>2</a:t>
            </a:r>
            <a:r>
              <a:rPr lang="ko-KR" altLang="en-US" sz="1000" spc="-60" dirty="0">
                <a:latin typeface="+mn-ea"/>
                <a:ea typeface="+mn-ea"/>
              </a:rPr>
              <a:t>인</a:t>
            </a:r>
            <a:r>
              <a:rPr lang="en-US" altLang="ko-KR" sz="1000" spc="-60" dirty="0">
                <a:latin typeface="+mn-ea"/>
                <a:ea typeface="+mn-ea"/>
              </a:rPr>
              <a:t>1</a:t>
            </a:r>
            <a:r>
              <a:rPr lang="ko-KR" altLang="en-US" sz="1000" spc="-60" dirty="0">
                <a:latin typeface="+mn-ea"/>
                <a:ea typeface="+mn-ea"/>
              </a:rPr>
              <a:t>조로 작업하여야 하고</a:t>
            </a:r>
            <a:r>
              <a:rPr lang="en-US" altLang="ko-KR" sz="1000" spc="-60" dirty="0">
                <a:latin typeface="+mn-ea"/>
                <a:ea typeface="+mn-ea"/>
              </a:rPr>
              <a:t>, </a:t>
            </a:r>
            <a:r>
              <a:rPr lang="ko-KR" altLang="en-US" sz="1000" spc="-60" dirty="0">
                <a:latin typeface="+mn-ea"/>
                <a:ea typeface="+mn-ea"/>
              </a:rPr>
              <a:t>아웃트리거는 필수적으로 설치하여야 하며</a:t>
            </a:r>
            <a:r>
              <a:rPr lang="en-US" altLang="ko-KR" sz="1000" spc="-60" dirty="0">
                <a:latin typeface="+mn-ea"/>
                <a:ea typeface="+mn-ea"/>
              </a:rPr>
              <a:t>, </a:t>
            </a:r>
            <a:r>
              <a:rPr lang="ko-KR" altLang="en-US" sz="1000" spc="-60" dirty="0" smtClean="0">
                <a:latin typeface="+mn-ea"/>
                <a:ea typeface="+mn-ea"/>
              </a:rPr>
              <a:t>최상부 발판과 </a:t>
            </a:r>
            <a:endParaRPr lang="en-US" altLang="ko-KR" sz="1000" spc="-60" dirty="0" smtClean="0">
              <a:latin typeface="+mn-ea"/>
              <a:ea typeface="+mn-ea"/>
            </a:endParaRPr>
          </a:p>
          <a:p>
            <a:pPr>
              <a:lnSpc>
                <a:spcPts val="1200"/>
              </a:lnSpc>
            </a:pPr>
            <a:r>
              <a:rPr lang="en-US" altLang="ko-KR" sz="1000" spc="-60" dirty="0">
                <a:latin typeface="+mn-ea"/>
                <a:ea typeface="+mn-ea"/>
              </a:rPr>
              <a:t> </a:t>
            </a:r>
            <a:r>
              <a:rPr lang="en-US" altLang="ko-KR" sz="1000" spc="-60" dirty="0" smtClean="0">
                <a:latin typeface="+mn-ea"/>
                <a:ea typeface="+mn-ea"/>
              </a:rPr>
              <a:t>         </a:t>
            </a:r>
            <a:r>
              <a:rPr lang="ko-KR" altLang="en-US" sz="1000" spc="-60" dirty="0" smtClean="0">
                <a:latin typeface="+mn-ea"/>
                <a:ea typeface="+mn-ea"/>
              </a:rPr>
              <a:t>그 </a:t>
            </a:r>
            <a:r>
              <a:rPr lang="ko-KR" altLang="en-US" sz="1000" spc="-60" dirty="0">
                <a:latin typeface="+mn-ea"/>
                <a:ea typeface="+mn-ea"/>
              </a:rPr>
              <a:t>하단 디딤대에서는 작업을 금지한다</a:t>
            </a:r>
            <a:r>
              <a:rPr lang="en-US" altLang="ko-KR" sz="1000" spc="-60" dirty="0">
                <a:latin typeface="+mn-ea"/>
                <a:ea typeface="+mn-ea"/>
              </a:rPr>
              <a:t>. </a:t>
            </a:r>
          </a:p>
          <a:p>
            <a:pPr>
              <a:lnSpc>
                <a:spcPts val="1200"/>
              </a:lnSpc>
            </a:pPr>
            <a:r>
              <a:rPr lang="en-US" altLang="ko-KR" sz="1000" spc="-60" dirty="0" smtClean="0">
                <a:latin typeface="+mn-ea"/>
                <a:ea typeface="+mn-ea"/>
              </a:rPr>
              <a:t>        - </a:t>
            </a:r>
            <a:r>
              <a:rPr lang="ko-KR" altLang="en-US" sz="1000" spc="-60" dirty="0">
                <a:latin typeface="+mn-ea"/>
                <a:ea typeface="+mn-ea"/>
              </a:rPr>
              <a:t>이동식사다리</a:t>
            </a:r>
            <a:r>
              <a:rPr lang="en-US" altLang="ko-KR" sz="1000" spc="-60" dirty="0">
                <a:latin typeface="+mn-ea"/>
                <a:ea typeface="+mn-ea"/>
              </a:rPr>
              <a:t>(A</a:t>
            </a:r>
            <a:r>
              <a:rPr lang="ko-KR" altLang="en-US" sz="1000" spc="-60" dirty="0">
                <a:latin typeface="+mn-ea"/>
                <a:ea typeface="+mn-ea"/>
              </a:rPr>
              <a:t>형</a:t>
            </a:r>
            <a:r>
              <a:rPr lang="en-US" altLang="ko-KR" sz="1000" spc="-60" dirty="0">
                <a:latin typeface="+mn-ea"/>
                <a:ea typeface="+mn-ea"/>
              </a:rPr>
              <a:t>)</a:t>
            </a:r>
            <a:r>
              <a:rPr lang="ko-KR" altLang="en-US" sz="1000" spc="-60" dirty="0">
                <a:latin typeface="+mn-ea"/>
                <a:ea typeface="+mn-ea"/>
              </a:rPr>
              <a:t>는 최대길이 </a:t>
            </a:r>
            <a:r>
              <a:rPr lang="en-US" altLang="ko-KR" sz="1000" spc="-60" dirty="0">
                <a:latin typeface="+mn-ea"/>
                <a:ea typeface="+mn-ea"/>
              </a:rPr>
              <a:t>3.5m </a:t>
            </a:r>
            <a:r>
              <a:rPr lang="ko-KR" altLang="en-US" sz="1000" spc="-60" dirty="0">
                <a:latin typeface="+mn-ea"/>
                <a:ea typeface="+mn-ea"/>
              </a:rPr>
              <a:t>이하에서만 작업하여야 한다</a:t>
            </a:r>
            <a:r>
              <a:rPr lang="en-US" altLang="ko-KR" sz="1000" spc="-60" dirty="0">
                <a:latin typeface="+mn-ea"/>
                <a:ea typeface="+mn-ea"/>
              </a:rPr>
              <a:t>.(</a:t>
            </a:r>
            <a:r>
              <a:rPr lang="ko-KR" altLang="en-US" sz="1000" spc="-60" dirty="0">
                <a:latin typeface="+mn-ea"/>
                <a:ea typeface="+mn-ea"/>
              </a:rPr>
              <a:t>일자형</a:t>
            </a:r>
            <a:r>
              <a:rPr lang="en-US" altLang="ko-KR" sz="1000" spc="-60" dirty="0">
                <a:latin typeface="+mn-ea"/>
                <a:ea typeface="+mn-ea"/>
              </a:rPr>
              <a:t>/</a:t>
            </a:r>
            <a:r>
              <a:rPr lang="ko-KR" altLang="en-US" sz="1000" spc="-60" dirty="0" err="1">
                <a:latin typeface="+mn-ea"/>
                <a:ea typeface="+mn-ea"/>
              </a:rPr>
              <a:t>연장형</a:t>
            </a:r>
            <a:r>
              <a:rPr lang="en-US" altLang="ko-KR" sz="1000" spc="-60" dirty="0">
                <a:latin typeface="+mn-ea"/>
                <a:ea typeface="+mn-ea"/>
              </a:rPr>
              <a:t>/</a:t>
            </a:r>
            <a:r>
              <a:rPr lang="ko-KR" altLang="en-US" sz="1000" spc="-60" dirty="0">
                <a:latin typeface="+mn-ea"/>
                <a:ea typeface="+mn-ea"/>
              </a:rPr>
              <a:t>발붙임</a:t>
            </a:r>
            <a:r>
              <a:rPr lang="en-US" altLang="ko-KR" sz="1000" spc="-60" dirty="0">
                <a:latin typeface="+mn-ea"/>
                <a:ea typeface="+mn-ea"/>
              </a:rPr>
              <a:t>A</a:t>
            </a:r>
            <a:r>
              <a:rPr lang="ko-KR" altLang="en-US" sz="1000" spc="-60" dirty="0" smtClean="0">
                <a:latin typeface="+mn-ea"/>
                <a:ea typeface="+mn-ea"/>
              </a:rPr>
              <a:t>형 사다리는</a:t>
            </a:r>
            <a:endParaRPr lang="en-US" altLang="ko-KR" sz="1000" spc="-60" dirty="0" smtClean="0">
              <a:latin typeface="+mn-ea"/>
              <a:ea typeface="+mn-ea"/>
            </a:endParaRPr>
          </a:p>
          <a:p>
            <a:pPr>
              <a:lnSpc>
                <a:spcPts val="1200"/>
              </a:lnSpc>
            </a:pPr>
            <a:r>
              <a:rPr lang="en-US" altLang="ko-KR" sz="1000" spc="-60" dirty="0">
                <a:latin typeface="+mn-ea"/>
                <a:ea typeface="+mn-ea"/>
              </a:rPr>
              <a:t> </a:t>
            </a:r>
            <a:r>
              <a:rPr lang="en-US" altLang="ko-KR" sz="1000" spc="-60" dirty="0" smtClean="0">
                <a:latin typeface="+mn-ea"/>
                <a:ea typeface="+mn-ea"/>
              </a:rPr>
              <a:t>        </a:t>
            </a:r>
            <a:r>
              <a:rPr lang="ko-KR" altLang="en-US" sz="1000" spc="-60" dirty="0" smtClean="0">
                <a:latin typeface="+mn-ea"/>
                <a:ea typeface="+mn-ea"/>
              </a:rPr>
              <a:t> </a:t>
            </a:r>
            <a:r>
              <a:rPr lang="ko-KR" altLang="en-US" sz="1000" spc="-60" dirty="0">
                <a:latin typeface="+mn-ea"/>
                <a:ea typeface="+mn-ea"/>
              </a:rPr>
              <a:t>이동통로로만 사용</a:t>
            </a:r>
            <a:r>
              <a:rPr lang="en-US" altLang="ko-KR" sz="1000" spc="-60" dirty="0">
                <a:latin typeface="+mn-ea"/>
                <a:ea typeface="+mn-ea"/>
              </a:rPr>
              <a:t>) </a:t>
            </a:r>
          </a:p>
          <a:p>
            <a:pPr>
              <a:lnSpc>
                <a:spcPts val="1200"/>
              </a:lnSpc>
            </a:pPr>
            <a:r>
              <a:rPr lang="en-US" altLang="ko-KR" sz="1000" spc="-60" dirty="0" smtClean="0">
                <a:latin typeface="+mn-ea"/>
                <a:ea typeface="+mn-ea"/>
              </a:rPr>
              <a:t>        - </a:t>
            </a:r>
            <a:r>
              <a:rPr lang="ko-KR" altLang="en-US" sz="1000" spc="-100" dirty="0" err="1">
                <a:latin typeface="+mn-ea"/>
                <a:ea typeface="+mn-ea"/>
              </a:rPr>
              <a:t>작업공간상</a:t>
            </a:r>
            <a:r>
              <a:rPr lang="ko-KR" altLang="en-US" sz="1000" spc="-100" dirty="0">
                <a:latin typeface="+mn-ea"/>
                <a:ea typeface="+mn-ea"/>
              </a:rPr>
              <a:t> 부득이하게 </a:t>
            </a:r>
            <a:r>
              <a:rPr lang="ko-KR" altLang="en-US" sz="1000" spc="-100" dirty="0" err="1">
                <a:latin typeface="+mn-ea"/>
                <a:ea typeface="+mn-ea"/>
              </a:rPr>
              <a:t>아웃트리거</a:t>
            </a:r>
            <a:r>
              <a:rPr lang="ko-KR" altLang="en-US" sz="1000" spc="-100" dirty="0">
                <a:latin typeface="+mn-ea"/>
                <a:ea typeface="+mn-ea"/>
              </a:rPr>
              <a:t> 설치가 어려울 경우 사다리 상부를 고정 하고 </a:t>
            </a:r>
            <a:r>
              <a:rPr lang="en-US" altLang="ko-KR" sz="1000" spc="-100" dirty="0">
                <a:latin typeface="+mn-ea"/>
                <a:ea typeface="+mn-ea"/>
              </a:rPr>
              <a:t>2</a:t>
            </a:r>
            <a:r>
              <a:rPr lang="ko-KR" altLang="en-US" sz="1000" spc="-100" dirty="0">
                <a:latin typeface="+mn-ea"/>
                <a:ea typeface="+mn-ea"/>
              </a:rPr>
              <a:t>인</a:t>
            </a:r>
            <a:r>
              <a:rPr lang="en-US" altLang="ko-KR" sz="1000" spc="-100" dirty="0">
                <a:latin typeface="+mn-ea"/>
                <a:ea typeface="+mn-ea"/>
              </a:rPr>
              <a:t>1</a:t>
            </a:r>
            <a:r>
              <a:rPr lang="ko-KR" altLang="en-US" sz="1000" spc="-100" dirty="0" smtClean="0">
                <a:latin typeface="+mn-ea"/>
                <a:ea typeface="+mn-ea"/>
              </a:rPr>
              <a:t>조로 작업하여야 </a:t>
            </a:r>
            <a:r>
              <a:rPr lang="ko-KR" altLang="en-US" sz="1000" spc="-100" dirty="0">
                <a:latin typeface="+mn-ea"/>
                <a:ea typeface="+mn-ea"/>
              </a:rPr>
              <a:t>한다</a:t>
            </a:r>
            <a:r>
              <a:rPr lang="en-US" altLang="ko-KR" sz="1000" spc="-1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ts val="1200"/>
              </a:lnSpc>
            </a:pPr>
            <a:r>
              <a:rPr lang="en-US" altLang="ko-KR" sz="1000" spc="-60" dirty="0" smtClean="0">
                <a:latin typeface="+mn-ea"/>
                <a:ea typeface="+mn-ea"/>
              </a:rPr>
              <a:t>        - </a:t>
            </a:r>
            <a:r>
              <a:rPr lang="ko-KR" altLang="en-US" sz="1000" spc="-60" dirty="0" smtClean="0">
                <a:latin typeface="+mn-ea"/>
                <a:ea typeface="+mn-ea"/>
              </a:rPr>
              <a:t>이동식 </a:t>
            </a:r>
            <a:r>
              <a:rPr lang="ko-KR" altLang="en-US" sz="1000" spc="-60" dirty="0">
                <a:latin typeface="+mn-ea"/>
                <a:ea typeface="+mn-ea"/>
              </a:rPr>
              <a:t>일자형 사다리는 총 길이 </a:t>
            </a:r>
            <a:r>
              <a:rPr lang="en-US" altLang="ko-KR" sz="1000" spc="-60" dirty="0">
                <a:latin typeface="+mn-ea"/>
                <a:ea typeface="+mn-ea"/>
              </a:rPr>
              <a:t>6m </a:t>
            </a:r>
            <a:r>
              <a:rPr lang="ko-KR" altLang="en-US" sz="1000" spc="-60" dirty="0">
                <a:latin typeface="+mn-ea"/>
                <a:ea typeface="+mn-ea"/>
              </a:rPr>
              <a:t>이내로 하며</a:t>
            </a:r>
            <a:r>
              <a:rPr lang="en-US" altLang="ko-KR" sz="1000" spc="-60" dirty="0">
                <a:latin typeface="+mn-ea"/>
                <a:ea typeface="+mn-ea"/>
              </a:rPr>
              <a:t>, </a:t>
            </a:r>
            <a:r>
              <a:rPr lang="ko-KR" altLang="en-US" sz="1000" spc="-60" dirty="0">
                <a:latin typeface="+mn-ea"/>
                <a:ea typeface="+mn-ea"/>
              </a:rPr>
              <a:t>상단의 내민 길이는 </a:t>
            </a:r>
            <a:r>
              <a:rPr lang="en-US" altLang="ko-KR" sz="1000" spc="-60" dirty="0">
                <a:latin typeface="+mn-ea"/>
                <a:ea typeface="+mn-ea"/>
              </a:rPr>
              <a:t>60cm </a:t>
            </a:r>
            <a:r>
              <a:rPr lang="ko-KR" altLang="en-US" sz="1000" spc="-60" dirty="0">
                <a:latin typeface="+mn-ea"/>
                <a:ea typeface="+mn-ea"/>
              </a:rPr>
              <a:t>이상 </a:t>
            </a:r>
            <a:r>
              <a:rPr lang="ko-KR" altLang="en-US" sz="1000" spc="-60" dirty="0" smtClean="0">
                <a:latin typeface="+mn-ea"/>
                <a:ea typeface="+mn-ea"/>
              </a:rPr>
              <a:t>이어야 한다</a:t>
            </a:r>
            <a:r>
              <a:rPr lang="en-US" altLang="ko-KR" sz="1000" spc="-60" dirty="0">
                <a:latin typeface="+mn-ea"/>
                <a:ea typeface="+mn-ea"/>
              </a:rPr>
              <a:t>. </a:t>
            </a:r>
          </a:p>
          <a:p>
            <a:pPr>
              <a:lnSpc>
                <a:spcPts val="1100"/>
              </a:lnSpc>
            </a:pPr>
            <a:endParaRPr lang="en-US" altLang="ko-KR" sz="1000" kern="0" spc="-60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1100"/>
              </a:lnSpc>
            </a:pPr>
            <a:endParaRPr lang="en-US" altLang="ko-KR" sz="1000" kern="0" spc="-60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1100"/>
              </a:lnSpc>
            </a:pPr>
            <a:endParaRPr lang="en-US" altLang="ko-KR" sz="1000" kern="0" spc="-60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1100"/>
              </a:lnSpc>
            </a:pPr>
            <a:endParaRPr lang="en-US" altLang="ko-KR" sz="1000" kern="0" spc="-60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1100"/>
              </a:lnSpc>
            </a:pPr>
            <a:endParaRPr lang="en-US" altLang="ko-KR" sz="1000" kern="0" spc="-6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1100"/>
              </a:lnSpc>
            </a:pPr>
            <a:endParaRPr lang="en-US" altLang="ko-KR" sz="1000" kern="0" spc="-60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1100"/>
              </a:lnSpc>
            </a:pPr>
            <a:endParaRPr lang="en-US" altLang="ko-KR" sz="1000" kern="0" spc="-60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1100"/>
              </a:lnSpc>
            </a:pPr>
            <a:r>
              <a:rPr lang="en-US" altLang="ko-KR" sz="1000" spc="-60" dirty="0" smtClean="0">
                <a:latin typeface="+mn-ea"/>
                <a:ea typeface="+mn-ea"/>
              </a:rPr>
              <a:t>          [ </a:t>
            </a:r>
            <a:r>
              <a:rPr lang="ko-KR" altLang="en-US" sz="1000" spc="-60" dirty="0">
                <a:latin typeface="+mn-ea"/>
                <a:ea typeface="+mn-ea"/>
              </a:rPr>
              <a:t>고소작업대</a:t>
            </a:r>
            <a:r>
              <a:rPr lang="en-US" altLang="ko-KR" sz="1000" spc="-60" dirty="0">
                <a:latin typeface="+mn-ea"/>
                <a:ea typeface="+mn-ea"/>
              </a:rPr>
              <a:t>(</a:t>
            </a:r>
            <a:r>
              <a:rPr lang="ko-KR" altLang="en-US" sz="1000" spc="-60" dirty="0">
                <a:latin typeface="+mn-ea"/>
                <a:ea typeface="+mn-ea"/>
              </a:rPr>
              <a:t>차량</a:t>
            </a:r>
            <a:r>
              <a:rPr lang="en-US" altLang="ko-KR" sz="1000" spc="-60" dirty="0">
                <a:latin typeface="+mn-ea"/>
                <a:ea typeface="+mn-ea"/>
              </a:rPr>
              <a:t>) ] </a:t>
            </a:r>
          </a:p>
          <a:p>
            <a:pPr>
              <a:lnSpc>
                <a:spcPts val="1200"/>
              </a:lnSpc>
            </a:pPr>
            <a:r>
              <a:rPr lang="en-US" altLang="ko-KR" sz="1000" spc="-60" dirty="0" smtClean="0">
                <a:latin typeface="+mn-ea"/>
                <a:ea typeface="+mn-ea"/>
              </a:rPr>
              <a:t>         - </a:t>
            </a:r>
            <a:r>
              <a:rPr lang="en-US" altLang="ko-KR" sz="1000" spc="-60" dirty="0">
                <a:latin typeface="+mn-ea"/>
                <a:ea typeface="+mn-ea"/>
              </a:rPr>
              <a:t>3.5m </a:t>
            </a:r>
            <a:r>
              <a:rPr lang="ko-KR" altLang="en-US" sz="1000" spc="-60" dirty="0">
                <a:latin typeface="+mn-ea"/>
                <a:ea typeface="+mn-ea"/>
              </a:rPr>
              <a:t>이상의 고소작업에는 반드시 고소작업대</a:t>
            </a:r>
            <a:r>
              <a:rPr lang="en-US" altLang="ko-KR" sz="1000" spc="-60" dirty="0">
                <a:latin typeface="+mn-ea"/>
                <a:ea typeface="+mn-ea"/>
              </a:rPr>
              <a:t>(</a:t>
            </a:r>
            <a:r>
              <a:rPr lang="ko-KR" altLang="en-US" sz="1000" spc="-60" dirty="0">
                <a:latin typeface="+mn-ea"/>
                <a:ea typeface="+mn-ea"/>
              </a:rPr>
              <a:t>차량</a:t>
            </a:r>
            <a:r>
              <a:rPr lang="en-US" altLang="ko-KR" sz="1000" spc="-60" dirty="0">
                <a:latin typeface="+mn-ea"/>
                <a:ea typeface="+mn-ea"/>
              </a:rPr>
              <a:t>)</a:t>
            </a:r>
            <a:r>
              <a:rPr lang="ko-KR" altLang="en-US" sz="1000" spc="-60" dirty="0">
                <a:latin typeface="+mn-ea"/>
                <a:ea typeface="+mn-ea"/>
              </a:rPr>
              <a:t>을 사용하여야 한다</a:t>
            </a:r>
            <a:r>
              <a:rPr lang="en-US" altLang="ko-KR" sz="1000" spc="-60" dirty="0">
                <a:latin typeface="+mn-ea"/>
                <a:ea typeface="+mn-ea"/>
              </a:rPr>
              <a:t>. </a:t>
            </a:r>
          </a:p>
          <a:p>
            <a:pPr>
              <a:lnSpc>
                <a:spcPts val="1200"/>
              </a:lnSpc>
            </a:pPr>
            <a:r>
              <a:rPr lang="en-US" altLang="ko-KR" sz="1000" spc="-60" dirty="0" smtClean="0">
                <a:latin typeface="+mn-ea"/>
                <a:ea typeface="+mn-ea"/>
              </a:rPr>
              <a:t>         - </a:t>
            </a:r>
            <a:r>
              <a:rPr lang="ko-KR" altLang="en-US" sz="1000" spc="-60" dirty="0">
                <a:latin typeface="+mn-ea"/>
                <a:ea typeface="+mn-ea"/>
              </a:rPr>
              <a:t>고소작업대의 </a:t>
            </a:r>
            <a:r>
              <a:rPr lang="ko-KR" altLang="en-US" sz="1000" spc="-60" dirty="0" err="1">
                <a:latin typeface="+mn-ea"/>
                <a:ea typeface="+mn-ea"/>
              </a:rPr>
              <a:t>운행경로</a:t>
            </a:r>
            <a:r>
              <a:rPr lang="en-US" altLang="ko-KR" sz="1000" spc="-60" dirty="0">
                <a:latin typeface="+mn-ea"/>
                <a:ea typeface="+mn-ea"/>
              </a:rPr>
              <a:t>, </a:t>
            </a:r>
            <a:r>
              <a:rPr lang="ko-KR" altLang="en-US" sz="1000" spc="-60" dirty="0">
                <a:latin typeface="+mn-ea"/>
                <a:ea typeface="+mn-ea"/>
              </a:rPr>
              <a:t>작업조건</a:t>
            </a:r>
            <a:r>
              <a:rPr lang="en-US" altLang="ko-KR" sz="1000" spc="-60" dirty="0">
                <a:latin typeface="+mn-ea"/>
                <a:ea typeface="+mn-ea"/>
              </a:rPr>
              <a:t>, </a:t>
            </a:r>
            <a:r>
              <a:rPr lang="ko-KR" altLang="en-US" sz="1000" spc="-60" dirty="0">
                <a:latin typeface="+mn-ea"/>
                <a:ea typeface="+mn-ea"/>
              </a:rPr>
              <a:t>작업방법</a:t>
            </a:r>
            <a:r>
              <a:rPr lang="en-US" altLang="ko-KR" sz="1000" spc="-60" dirty="0">
                <a:latin typeface="+mn-ea"/>
                <a:ea typeface="+mn-ea"/>
              </a:rPr>
              <a:t>, </a:t>
            </a:r>
            <a:r>
              <a:rPr lang="ko-KR" altLang="en-US" sz="1000" spc="-60" dirty="0">
                <a:latin typeface="+mn-ea"/>
                <a:ea typeface="+mn-ea"/>
              </a:rPr>
              <a:t>안전점검사항 등을 확인하고 작업계획서를 작성</a:t>
            </a:r>
            <a:r>
              <a:rPr lang="en-US" altLang="ko-KR" sz="1000" spc="-60" dirty="0">
                <a:latin typeface="+mn-ea"/>
                <a:ea typeface="+mn-ea"/>
              </a:rPr>
              <a:t>/</a:t>
            </a:r>
            <a:r>
              <a:rPr lang="ko-KR" altLang="en-US" sz="1000" spc="-60" dirty="0" smtClean="0">
                <a:latin typeface="+mn-ea"/>
                <a:ea typeface="+mn-ea"/>
              </a:rPr>
              <a:t>비치</a:t>
            </a:r>
            <a:endParaRPr lang="en-US" altLang="ko-KR" sz="1000" spc="-60" dirty="0" smtClean="0">
              <a:latin typeface="+mn-ea"/>
              <a:ea typeface="+mn-ea"/>
            </a:endParaRPr>
          </a:p>
          <a:p>
            <a:pPr>
              <a:lnSpc>
                <a:spcPts val="1200"/>
              </a:lnSpc>
            </a:pPr>
            <a:r>
              <a:rPr lang="en-US" altLang="ko-KR" sz="1000" spc="-60" dirty="0">
                <a:latin typeface="+mn-ea"/>
                <a:ea typeface="+mn-ea"/>
              </a:rPr>
              <a:t> </a:t>
            </a:r>
            <a:r>
              <a:rPr lang="en-US" altLang="ko-KR" sz="1000" spc="-60" dirty="0" smtClean="0">
                <a:latin typeface="+mn-ea"/>
                <a:ea typeface="+mn-ea"/>
              </a:rPr>
              <a:t>           </a:t>
            </a:r>
            <a:r>
              <a:rPr lang="ko-KR" altLang="en-US" sz="1000" spc="-60" dirty="0" smtClean="0">
                <a:latin typeface="+mn-ea"/>
                <a:ea typeface="+mn-ea"/>
              </a:rPr>
              <a:t>하여야 </a:t>
            </a:r>
            <a:r>
              <a:rPr lang="ko-KR" altLang="en-US" sz="1000" spc="-60" dirty="0">
                <a:latin typeface="+mn-ea"/>
                <a:ea typeface="+mn-ea"/>
              </a:rPr>
              <a:t>한다</a:t>
            </a:r>
            <a:r>
              <a:rPr lang="en-US" altLang="ko-KR" sz="1000" spc="-60" dirty="0">
                <a:latin typeface="+mn-ea"/>
                <a:ea typeface="+mn-ea"/>
              </a:rPr>
              <a:t>. </a:t>
            </a:r>
          </a:p>
          <a:p>
            <a:pPr>
              <a:lnSpc>
                <a:spcPts val="1200"/>
              </a:lnSpc>
            </a:pPr>
            <a:r>
              <a:rPr lang="en-US" altLang="ko-KR" sz="1000" spc="-60" dirty="0" smtClean="0">
                <a:latin typeface="+mn-ea"/>
                <a:ea typeface="+mn-ea"/>
              </a:rPr>
              <a:t>         - </a:t>
            </a:r>
            <a:r>
              <a:rPr lang="ko-KR" altLang="en-US" sz="1000" spc="-60" dirty="0">
                <a:latin typeface="+mn-ea"/>
                <a:ea typeface="+mn-ea"/>
              </a:rPr>
              <a:t>신호수를 배치하여 정해진 </a:t>
            </a:r>
            <a:r>
              <a:rPr lang="ko-KR" altLang="en-US" sz="1000" spc="-60" dirty="0" err="1">
                <a:latin typeface="+mn-ea"/>
                <a:ea typeface="+mn-ea"/>
              </a:rPr>
              <a:t>신호방법에</a:t>
            </a:r>
            <a:r>
              <a:rPr lang="ko-KR" altLang="en-US" sz="1000" spc="-60" dirty="0">
                <a:latin typeface="+mn-ea"/>
                <a:ea typeface="+mn-ea"/>
              </a:rPr>
              <a:t> 따라 작업을 하여야 한다</a:t>
            </a:r>
            <a:r>
              <a:rPr lang="en-US" altLang="ko-KR" sz="1000" spc="-60" dirty="0">
                <a:latin typeface="+mn-ea"/>
                <a:ea typeface="+mn-ea"/>
              </a:rPr>
              <a:t>. </a:t>
            </a:r>
          </a:p>
          <a:p>
            <a:pPr>
              <a:lnSpc>
                <a:spcPts val="1200"/>
              </a:lnSpc>
            </a:pPr>
            <a:r>
              <a:rPr lang="en-US" altLang="ko-KR" sz="1000" spc="-60" dirty="0" smtClean="0">
                <a:latin typeface="+mn-ea"/>
                <a:ea typeface="+mn-ea"/>
              </a:rPr>
              <a:t>         - </a:t>
            </a:r>
            <a:r>
              <a:rPr lang="ko-KR" altLang="en-US" sz="1000" spc="-60" dirty="0">
                <a:latin typeface="+mn-ea"/>
                <a:ea typeface="+mn-ea"/>
              </a:rPr>
              <a:t>고소작업대</a:t>
            </a:r>
            <a:r>
              <a:rPr lang="en-US" altLang="ko-KR" sz="1000" spc="-60" dirty="0">
                <a:latin typeface="+mn-ea"/>
                <a:ea typeface="+mn-ea"/>
              </a:rPr>
              <a:t>(</a:t>
            </a:r>
            <a:r>
              <a:rPr lang="ko-KR" altLang="en-US" sz="1000" spc="-60" dirty="0">
                <a:latin typeface="+mn-ea"/>
                <a:ea typeface="+mn-ea"/>
              </a:rPr>
              <a:t>차량</a:t>
            </a:r>
            <a:r>
              <a:rPr lang="en-US" altLang="ko-KR" sz="1000" spc="-60" dirty="0">
                <a:latin typeface="+mn-ea"/>
                <a:ea typeface="+mn-ea"/>
              </a:rPr>
              <a:t>)</a:t>
            </a:r>
            <a:r>
              <a:rPr lang="ko-KR" altLang="en-US" sz="1000" spc="-60" dirty="0">
                <a:latin typeface="+mn-ea"/>
                <a:ea typeface="+mn-ea"/>
              </a:rPr>
              <a:t>을 사용할 수 없는 곳</a:t>
            </a:r>
            <a:r>
              <a:rPr lang="en-US" altLang="ko-KR" sz="1000" spc="-60" dirty="0">
                <a:latin typeface="+mn-ea"/>
                <a:ea typeface="+mn-ea"/>
              </a:rPr>
              <a:t>(</a:t>
            </a:r>
            <a:r>
              <a:rPr lang="ko-KR" altLang="en-US" sz="1000" spc="-60" dirty="0">
                <a:latin typeface="+mn-ea"/>
                <a:ea typeface="+mn-ea"/>
              </a:rPr>
              <a:t>도서 및 </a:t>
            </a:r>
            <a:r>
              <a:rPr lang="ko-KR" altLang="en-US" sz="1000" spc="-60" dirty="0" err="1">
                <a:latin typeface="+mn-ea"/>
                <a:ea typeface="+mn-ea"/>
              </a:rPr>
              <a:t>출입불가</a:t>
            </a:r>
            <a:r>
              <a:rPr lang="ko-KR" altLang="en-US" sz="1000" spc="-60" dirty="0">
                <a:latin typeface="+mn-ea"/>
                <a:ea typeface="+mn-ea"/>
              </a:rPr>
              <a:t> 지역</a:t>
            </a:r>
            <a:r>
              <a:rPr lang="en-US" altLang="ko-KR" sz="1000" spc="-60" dirty="0">
                <a:latin typeface="+mn-ea"/>
                <a:ea typeface="+mn-ea"/>
              </a:rPr>
              <a:t>)</a:t>
            </a:r>
            <a:r>
              <a:rPr lang="ko-KR" altLang="en-US" sz="1000" spc="-60" dirty="0">
                <a:latin typeface="+mn-ea"/>
                <a:ea typeface="+mn-ea"/>
              </a:rPr>
              <a:t>은 </a:t>
            </a:r>
            <a:r>
              <a:rPr lang="ko-KR" altLang="en-US" sz="1000" spc="-60" dirty="0" err="1">
                <a:latin typeface="+mn-ea"/>
                <a:ea typeface="+mn-ea"/>
              </a:rPr>
              <a:t>관리감독자</a:t>
            </a:r>
            <a:r>
              <a:rPr lang="ko-KR" altLang="en-US" sz="1000" spc="-60" dirty="0">
                <a:latin typeface="+mn-ea"/>
                <a:ea typeface="+mn-ea"/>
              </a:rPr>
              <a:t> 입회 및 </a:t>
            </a:r>
            <a:r>
              <a:rPr lang="ko-KR" altLang="en-US" sz="1000" spc="-60" dirty="0" err="1">
                <a:latin typeface="+mn-ea"/>
                <a:ea typeface="+mn-ea"/>
              </a:rPr>
              <a:t>위험성평가</a:t>
            </a:r>
            <a:r>
              <a:rPr lang="ko-KR" altLang="en-US" sz="1000" spc="-60" dirty="0">
                <a:latin typeface="+mn-ea"/>
                <a:ea typeface="+mn-ea"/>
              </a:rPr>
              <a:t> </a:t>
            </a:r>
            <a:endParaRPr lang="en-US" altLang="ko-KR" sz="1000" spc="-60" dirty="0" smtClean="0">
              <a:latin typeface="+mn-ea"/>
              <a:ea typeface="+mn-ea"/>
            </a:endParaRPr>
          </a:p>
          <a:p>
            <a:pPr>
              <a:lnSpc>
                <a:spcPts val="1200"/>
              </a:lnSpc>
            </a:pPr>
            <a:r>
              <a:rPr lang="en-US" altLang="ko-KR" sz="1000" spc="-60" dirty="0">
                <a:latin typeface="+mn-ea"/>
                <a:ea typeface="+mn-ea"/>
              </a:rPr>
              <a:t> </a:t>
            </a:r>
            <a:r>
              <a:rPr lang="en-US" altLang="ko-KR" sz="1000" spc="-60" dirty="0" smtClean="0">
                <a:latin typeface="+mn-ea"/>
                <a:ea typeface="+mn-ea"/>
              </a:rPr>
              <a:t>          </a:t>
            </a:r>
            <a:r>
              <a:rPr lang="ko-KR" altLang="en-US" sz="1000" spc="-60" dirty="0" err="1" smtClean="0">
                <a:latin typeface="+mn-ea"/>
                <a:ea typeface="+mn-ea"/>
              </a:rPr>
              <a:t>감소대책을</a:t>
            </a:r>
            <a:r>
              <a:rPr lang="ko-KR" altLang="en-US" sz="1000" spc="-60" dirty="0" smtClean="0">
                <a:latin typeface="+mn-ea"/>
                <a:ea typeface="+mn-ea"/>
              </a:rPr>
              <a:t> </a:t>
            </a:r>
            <a:r>
              <a:rPr lang="ko-KR" altLang="en-US" sz="1000" spc="-60" dirty="0">
                <a:latin typeface="+mn-ea"/>
                <a:ea typeface="+mn-ea"/>
              </a:rPr>
              <a:t>시행 후 작업을 시행하여야 한다</a:t>
            </a:r>
            <a:r>
              <a:rPr lang="en-US" altLang="ko-KR" sz="1000" spc="-60" dirty="0">
                <a:latin typeface="+mn-ea"/>
                <a:ea typeface="+mn-ea"/>
              </a:rPr>
              <a:t>. </a:t>
            </a:r>
          </a:p>
          <a:p>
            <a:pPr>
              <a:lnSpc>
                <a:spcPts val="1200"/>
              </a:lnSpc>
            </a:pPr>
            <a:r>
              <a:rPr lang="en-US" altLang="ko-KR" sz="1000" spc="-60" dirty="0" smtClean="0">
                <a:latin typeface="+mn-ea"/>
                <a:ea typeface="+mn-ea"/>
              </a:rPr>
              <a:t>         - </a:t>
            </a:r>
            <a:r>
              <a:rPr lang="ko-KR" altLang="en-US" sz="1000" spc="-60" dirty="0" err="1">
                <a:latin typeface="+mn-ea"/>
                <a:ea typeface="+mn-ea"/>
              </a:rPr>
              <a:t>그외</a:t>
            </a:r>
            <a:r>
              <a:rPr lang="ko-KR" altLang="en-US" sz="1000" spc="-60" dirty="0">
                <a:latin typeface="+mn-ea"/>
                <a:ea typeface="+mn-ea"/>
              </a:rPr>
              <a:t> 산업안전보건공단의 </a:t>
            </a:r>
            <a:r>
              <a:rPr lang="ko-KR" altLang="en-US" sz="1000" spc="-60" dirty="0" err="1">
                <a:latin typeface="+mn-ea"/>
                <a:ea typeface="+mn-ea"/>
              </a:rPr>
              <a:t>이동사다리</a:t>
            </a:r>
            <a:r>
              <a:rPr lang="ko-KR" altLang="en-US" sz="1000" spc="-60" dirty="0">
                <a:latin typeface="+mn-ea"/>
                <a:ea typeface="+mn-ea"/>
              </a:rPr>
              <a:t> 및 고소작업대 안전보건작업지침을 반드시 준수 하여야 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endParaRPr lang="en-US" altLang="ko-KR" sz="1000" kern="0" dirty="0">
              <a:latin typeface="+mn-ea"/>
              <a:ea typeface="+mn-ea"/>
            </a:endParaRP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448154" y="4693796"/>
            <a:ext cx="5961692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457550" y="4673729"/>
            <a:ext cx="594289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5]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08" y="2486539"/>
            <a:ext cx="5258534" cy="91123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319544" y="4935620"/>
            <a:ext cx="6218910" cy="414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ko-KR" altLang="en-US" sz="1000" kern="0" spc="-70" dirty="0">
                <a:ea typeface="맑은 고딕" panose="020B0503020000020004" pitchFamily="50" charset="-127"/>
              </a:rPr>
              <a:t>○ 이동식 사다리의 종류</a:t>
            </a:r>
            <a:endParaRPr lang="en-US" altLang="ko-KR" sz="1000" kern="0" spc="-7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7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7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7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7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7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7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7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7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lnSpc>
                <a:spcPts val="1500"/>
              </a:lnSpc>
              <a:spcBef>
                <a:spcPts val="100"/>
              </a:spcBef>
            </a:pPr>
            <a:r>
              <a:rPr lang="ko-KR" altLang="en-US" sz="1000" kern="0" spc="-70" dirty="0" smtClean="0">
                <a:ea typeface="맑은 고딕" panose="020B0503020000020004" pitchFamily="50" charset="-127"/>
              </a:rPr>
              <a:t>○ </a:t>
            </a:r>
            <a:r>
              <a:rPr lang="ko-KR" altLang="en-US" sz="1000" kern="0" spc="-70" dirty="0">
                <a:ea typeface="맑은 고딕" panose="020B0503020000020004" pitchFamily="50" charset="-127"/>
              </a:rPr>
              <a:t>이동식 사다리의 작업 기준</a:t>
            </a:r>
            <a:r>
              <a:rPr lang="en-US" altLang="ko-KR" sz="1000" kern="0" spc="-70" dirty="0">
                <a:ea typeface="맑은 고딕" panose="020B0503020000020004" pitchFamily="50" charset="-127"/>
              </a:rPr>
              <a:t>(1.2m</a:t>
            </a:r>
            <a:r>
              <a:rPr lang="ko-KR" altLang="en-US" sz="1000" kern="0" spc="-70" dirty="0">
                <a:ea typeface="맑은 고딕" panose="020B0503020000020004" pitchFamily="50" charset="-127"/>
              </a:rPr>
              <a:t>이상 사다리 작업 시 </a:t>
            </a:r>
            <a:r>
              <a:rPr lang="en-US" altLang="ko-KR" sz="1000" kern="0" spc="-70" dirty="0">
                <a:ea typeface="맑은 고딕" panose="020B0503020000020004" pitchFamily="50" charset="-127"/>
              </a:rPr>
              <a:t>2</a:t>
            </a:r>
            <a:r>
              <a:rPr lang="ko-KR" altLang="en-US" sz="1000" kern="0" spc="-70" dirty="0">
                <a:ea typeface="맑은 고딕" panose="020B0503020000020004" pitchFamily="50" charset="-127"/>
              </a:rPr>
              <a:t>인 </a:t>
            </a:r>
            <a:r>
              <a:rPr lang="en-US" altLang="ko-KR" sz="1000" kern="0" spc="-70" dirty="0">
                <a:ea typeface="맑은 고딕" panose="020B0503020000020004" pitchFamily="50" charset="-127"/>
              </a:rPr>
              <a:t>1</a:t>
            </a:r>
            <a:r>
              <a:rPr lang="ko-KR" altLang="en-US" sz="1000" kern="0" spc="-70" dirty="0">
                <a:ea typeface="맑은 고딕" panose="020B0503020000020004" pitchFamily="50" charset="-127"/>
              </a:rPr>
              <a:t>조</a:t>
            </a:r>
            <a:r>
              <a:rPr lang="en-US" altLang="ko-KR" sz="1000" kern="0" spc="-70" dirty="0"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ts val="1500"/>
              </a:lnSpc>
              <a:spcBef>
                <a:spcPts val="100"/>
              </a:spcBef>
            </a:pPr>
            <a:r>
              <a:rPr lang="en-US" altLang="ko-KR" sz="1000" kern="0" spc="-70" dirty="0">
                <a:ea typeface="맑은 고딕" panose="020B0503020000020004" pitchFamily="50" charset="-127"/>
              </a:rPr>
              <a:t>  - 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이동식 일자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(H)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형 사다리는 이동통로로만 사용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(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작업 금지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ts val="1500"/>
              </a:lnSpc>
              <a:spcBef>
                <a:spcPts val="100"/>
              </a:spcBef>
            </a:pPr>
            <a:r>
              <a:rPr kumimoji="0" lang="en-US" altLang="ko-KR" sz="1000" spc="-70" dirty="0">
                <a:ea typeface="맑은 고딕" panose="020B0503020000020004" pitchFamily="50" charset="-127"/>
              </a:rPr>
              <a:t>   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☞ 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H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형 사다리는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 75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도 이내로 설치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, 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상단 부분 설치위치보다 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60Cm 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이상 여유 확보</a:t>
            </a:r>
            <a:endParaRPr kumimoji="0" lang="en-US" altLang="ko-KR" sz="1000" spc="-70" dirty="0">
              <a:ea typeface="맑은 고딕" panose="020B0503020000020004" pitchFamily="50" charset="-127"/>
            </a:endParaRPr>
          </a:p>
          <a:p>
            <a:pPr>
              <a:lnSpc>
                <a:spcPts val="1500"/>
              </a:lnSpc>
              <a:spcBef>
                <a:spcPts val="100"/>
              </a:spcBef>
            </a:pPr>
            <a:r>
              <a:rPr lang="en-US" altLang="ko-KR" sz="1000" kern="0" spc="-70" dirty="0">
                <a:ea typeface="맑은 고딕" panose="020B0503020000020004" pitchFamily="50" charset="-127"/>
              </a:rPr>
              <a:t>  - 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사다리 작업은 최대길이 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3.5m 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이하 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A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형 사다리에서만 작업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(A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형 사다리 최 상단에서 작업 금지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ts val="1500"/>
              </a:lnSpc>
              <a:spcBef>
                <a:spcPts val="100"/>
              </a:spcBef>
            </a:pPr>
            <a:r>
              <a:rPr kumimoji="0" lang="en-US" altLang="ko-KR" sz="1000" spc="-70" dirty="0">
                <a:ea typeface="맑은 고딕" panose="020B0503020000020004" pitchFamily="50" charset="-127"/>
              </a:rPr>
              <a:t>  - 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실내 작업 시 </a:t>
            </a:r>
            <a:r>
              <a:rPr kumimoji="0" lang="ko-KR" altLang="en-US" sz="1000" spc="-70" dirty="0" err="1">
                <a:ea typeface="맑은 고딕" panose="020B0503020000020004" pitchFamily="50" charset="-127"/>
              </a:rPr>
              <a:t>말비계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(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우마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)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형 사다리를 이용하여 작업 </a:t>
            </a:r>
            <a:r>
              <a:rPr kumimoji="0" lang="ko-KR" altLang="en-US" sz="1000" spc="-70" baseline="30000" dirty="0">
                <a:ea typeface="맑은 고딕" panose="020B0503020000020004" pitchFamily="50" charset="-127"/>
              </a:rPr>
              <a:t>권고</a:t>
            </a:r>
            <a:endParaRPr kumimoji="0" lang="en-US" altLang="ko-KR" sz="1000" spc="-70" baseline="30000" dirty="0">
              <a:ea typeface="맑은 고딕" panose="020B0503020000020004" pitchFamily="50" charset="-127"/>
            </a:endParaRPr>
          </a:p>
          <a:p>
            <a:pPr>
              <a:lnSpc>
                <a:spcPts val="1500"/>
              </a:lnSpc>
              <a:spcBef>
                <a:spcPts val="100"/>
              </a:spcBef>
            </a:pPr>
            <a:r>
              <a:rPr lang="en-US" altLang="ko-KR" sz="1000" kern="0" spc="-70" dirty="0">
                <a:ea typeface="맑은 고딕" panose="020B0503020000020004" pitchFamily="50" charset="-127"/>
              </a:rPr>
              <a:t>  - 2m </a:t>
            </a:r>
            <a:r>
              <a:rPr lang="ko-KR" altLang="en-US" sz="1000" kern="0" spc="-70" dirty="0">
                <a:ea typeface="맑은 고딕" panose="020B0503020000020004" pitchFamily="50" charset="-127"/>
              </a:rPr>
              <a:t>이상 사다리 작업 시 </a:t>
            </a:r>
            <a:r>
              <a:rPr lang="ko-KR" altLang="en-US" sz="1000" kern="0" spc="-70" dirty="0" err="1">
                <a:ea typeface="맑은 고딕" panose="020B0503020000020004" pitchFamily="50" charset="-127"/>
              </a:rPr>
              <a:t>안전대를</a:t>
            </a:r>
            <a:r>
              <a:rPr lang="ko-KR" altLang="en-US" sz="1000" kern="0" spc="-70" dirty="0">
                <a:ea typeface="맑은 고딕" panose="020B0503020000020004" pitchFamily="50" charset="-127"/>
              </a:rPr>
              <a:t> 착용 및 주변 시설물에 </a:t>
            </a:r>
            <a:r>
              <a:rPr lang="ko-KR" altLang="en-US" sz="1000" kern="0" spc="-70" dirty="0" err="1">
                <a:ea typeface="맑은 고딕" panose="020B0503020000020004" pitchFamily="50" charset="-127"/>
              </a:rPr>
              <a:t>안전고리를</a:t>
            </a:r>
            <a:r>
              <a:rPr lang="ko-KR" altLang="en-US" sz="1000" kern="0" spc="-70" dirty="0">
                <a:ea typeface="맑은 고딕" panose="020B0503020000020004" pitchFamily="50" charset="-127"/>
              </a:rPr>
              <a:t> 체결</a:t>
            </a:r>
            <a:endParaRPr lang="en-US" altLang="ko-KR" sz="1000" kern="0" spc="-70" dirty="0">
              <a:ea typeface="맑은 고딕" panose="020B0503020000020004" pitchFamily="50" charset="-127"/>
            </a:endParaRPr>
          </a:p>
          <a:p>
            <a:pPr>
              <a:lnSpc>
                <a:spcPts val="1500"/>
              </a:lnSpc>
              <a:spcBef>
                <a:spcPts val="100"/>
              </a:spcBef>
            </a:pPr>
            <a:r>
              <a:rPr lang="en-US" altLang="ko-KR" sz="1000" kern="0" spc="-70" dirty="0">
                <a:ea typeface="맑은 고딕" panose="020B0503020000020004" pitchFamily="50" charset="-127"/>
              </a:rPr>
              <a:t>   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☞ </a:t>
            </a:r>
            <a:r>
              <a:rPr kumimoji="0" lang="ko-KR" altLang="en-US" sz="1000" spc="-100" dirty="0">
                <a:ea typeface="맑은 고딕" panose="020B0503020000020004" pitchFamily="50" charset="-127"/>
              </a:rPr>
              <a:t>전주 작업 등 </a:t>
            </a:r>
            <a:r>
              <a:rPr kumimoji="0" lang="en-US" altLang="ko-KR" sz="1000" spc="-100" dirty="0">
                <a:ea typeface="맑은 고딕" panose="020B0503020000020004" pitchFamily="50" charset="-127"/>
              </a:rPr>
              <a:t>H</a:t>
            </a:r>
            <a:r>
              <a:rPr kumimoji="0" lang="ko-KR" altLang="en-US" sz="1000" spc="-100" dirty="0">
                <a:ea typeface="맑은 고딕" panose="020B0503020000020004" pitchFamily="50" charset="-127"/>
              </a:rPr>
              <a:t>형 이동형 사다리 작업이 불가피한 경우 </a:t>
            </a:r>
            <a:r>
              <a:rPr kumimoji="0" lang="en-US" altLang="ko-KR" sz="1000" spc="-100" dirty="0">
                <a:ea typeface="맑은 고딕" panose="020B0503020000020004" pitchFamily="50" charset="-127"/>
              </a:rPr>
              <a:t>U</a:t>
            </a:r>
            <a:r>
              <a:rPr kumimoji="0" lang="ko-KR" altLang="en-US" sz="1000" spc="-100" dirty="0">
                <a:ea typeface="맑은 고딕" panose="020B0503020000020004" pitchFamily="50" charset="-127"/>
              </a:rPr>
              <a:t>자형 고리를 이용한 사다리 상단 </a:t>
            </a:r>
            <a:r>
              <a:rPr kumimoji="0" lang="ko-KR" altLang="en-US" sz="1000" spc="-100" dirty="0" smtClean="0">
                <a:ea typeface="맑은 고딕" panose="020B0503020000020004" pitchFamily="50" charset="-127"/>
              </a:rPr>
              <a:t>고정</a:t>
            </a:r>
            <a:r>
              <a:rPr kumimoji="0" lang="en-US" altLang="ko-KR" sz="1000" kern="0" spc="-100" dirty="0" smtClean="0">
                <a:ea typeface="맑은 고딕" panose="020B0503020000020004" pitchFamily="50" charset="-127"/>
              </a:rPr>
              <a:t> </a:t>
            </a:r>
            <a:r>
              <a:rPr kumimoji="0" lang="ko-KR" altLang="en-US" sz="1000" kern="0" spc="-100" dirty="0">
                <a:ea typeface="맑은 고딕" panose="020B0503020000020004" pitchFamily="50" charset="-127"/>
              </a:rPr>
              <a:t>및 전도 </a:t>
            </a:r>
            <a:r>
              <a:rPr kumimoji="0" lang="ko-KR" altLang="en-US" sz="1000" kern="0" spc="-100" dirty="0" smtClean="0">
                <a:ea typeface="맑은 고딕" panose="020B0503020000020004" pitchFamily="50" charset="-127"/>
              </a:rPr>
              <a:t>방지후 작업</a:t>
            </a:r>
            <a:endParaRPr kumimoji="0" lang="en-US" altLang="ko-KR" sz="1000" kern="0" spc="-100" dirty="0" smtClean="0">
              <a:ea typeface="맑은 고딕" panose="020B0503020000020004" pitchFamily="50" charset="-127"/>
            </a:endParaRPr>
          </a:p>
          <a:p>
            <a:pPr>
              <a:lnSpc>
                <a:spcPts val="1500"/>
              </a:lnSpc>
              <a:spcBef>
                <a:spcPts val="100"/>
              </a:spcBef>
            </a:pPr>
            <a:r>
              <a:rPr kumimoji="0" lang="en-US" altLang="ko-KR" sz="1000" kern="0" spc="-10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000" kern="0" spc="-100" dirty="0" smtClean="0">
                <a:ea typeface="맑은 고딕" panose="020B0503020000020004" pitchFamily="50" charset="-127"/>
              </a:rPr>
              <a:t>  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☞ 건물 내 </a:t>
            </a:r>
            <a:r>
              <a:rPr kumimoji="0" lang="en-US" altLang="ko-KR" sz="1000" spc="-70" dirty="0" smtClean="0">
                <a:ea typeface="맑은 고딕" panose="020B0503020000020004" pitchFamily="50" charset="-127"/>
              </a:rPr>
              <a:t>EPS/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배관</a:t>
            </a:r>
            <a:r>
              <a:rPr kumimoji="0" lang="en-US" altLang="ko-KR" sz="1000" spc="-70" dirty="0" smtClean="0">
                <a:ea typeface="맑은 고딕" panose="020B0503020000020004" pitchFamily="50" charset="-127"/>
              </a:rPr>
              <a:t>PIT 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등 </a:t>
            </a:r>
            <a:r>
              <a:rPr kumimoji="0" lang="ko-KR" altLang="en-US" sz="1000" spc="-70" dirty="0" err="1" smtClean="0">
                <a:ea typeface="맑은 고딕" panose="020B0503020000020004" pitchFamily="50" charset="-127"/>
              </a:rPr>
              <a:t>협소공간의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 </a:t>
            </a:r>
            <a:r>
              <a:rPr kumimoji="0" lang="en-US" altLang="ko-KR" sz="1000" spc="-70" dirty="0" smtClean="0">
                <a:ea typeface="맑은 고딕" panose="020B0503020000020004" pitchFamily="50" charset="-127"/>
              </a:rPr>
              <a:t>3.5M 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초과 고소 작업 시 </a:t>
            </a:r>
            <a:r>
              <a:rPr kumimoji="0" lang="ko-KR" altLang="en-US" sz="1000" spc="-70" dirty="0" err="1" smtClean="0">
                <a:ea typeface="맑은 고딕" panose="020B0503020000020004" pitchFamily="50" charset="-127"/>
              </a:rPr>
              <a:t>안전대를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 </a:t>
            </a:r>
            <a:r>
              <a:rPr kumimoji="0" lang="ko-KR" altLang="en-US" sz="1000" spc="-70" dirty="0" err="1" smtClean="0">
                <a:ea typeface="맑은 고딕" panose="020B0503020000020004" pitchFamily="50" charset="-127"/>
              </a:rPr>
              <a:t>걸수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 있는 설비</a:t>
            </a:r>
            <a:r>
              <a:rPr kumimoji="0" lang="en-US" altLang="ko-KR" sz="1000" spc="-70" dirty="0" smtClean="0">
                <a:ea typeface="맑은 고딕" panose="020B0503020000020004" pitchFamily="50" charset="-127"/>
              </a:rPr>
              <a:t>(</a:t>
            </a:r>
            <a:r>
              <a:rPr kumimoji="0" lang="ko-KR" altLang="en-US" sz="1000" spc="-70" dirty="0" err="1" smtClean="0">
                <a:ea typeface="맑은 고딕" panose="020B0503020000020004" pitchFamily="50" charset="-127"/>
              </a:rPr>
              <a:t>안전고리</a:t>
            </a:r>
            <a:r>
              <a:rPr kumimoji="0" lang="en-US" altLang="ko-KR" sz="1000" spc="-70" dirty="0" smtClean="0">
                <a:ea typeface="맑은 고딕" panose="020B0503020000020004" pitchFamily="50" charset="-127"/>
              </a:rPr>
              <a:t>)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 등을 설치하여 </a:t>
            </a:r>
            <a:endParaRPr kumimoji="0" lang="en-US" altLang="ko-KR" sz="1000" spc="-70" dirty="0" smtClean="0">
              <a:ea typeface="맑은 고딕" panose="020B0503020000020004" pitchFamily="50" charset="-127"/>
            </a:endParaRPr>
          </a:p>
          <a:p>
            <a:pPr>
              <a:lnSpc>
                <a:spcPts val="1500"/>
              </a:lnSpc>
              <a:spcBef>
                <a:spcPts val="100"/>
              </a:spcBef>
            </a:pPr>
            <a:r>
              <a:rPr kumimoji="0" lang="en-US" altLang="ko-KR" sz="1000" spc="-70" dirty="0" smtClean="0">
                <a:ea typeface="맑은 고딕" panose="020B0503020000020004" pitchFamily="50" charset="-127"/>
              </a:rPr>
              <a:t>      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근로자의 추락을 방지할 수 있는 조치를 한 경우에는 이동형 사다리 작업 가능</a:t>
            </a:r>
            <a:endParaRPr kumimoji="0" lang="en-US" altLang="ko-KR" sz="1000" kern="0" spc="-100" dirty="0">
              <a:ea typeface="맑은 고딕" panose="020B0503020000020004" pitchFamily="50" charset="-127"/>
            </a:endParaRPr>
          </a:p>
          <a:p>
            <a:pPr>
              <a:lnSpc>
                <a:spcPts val="1500"/>
              </a:lnSpc>
              <a:spcBef>
                <a:spcPts val="100"/>
              </a:spcBef>
            </a:pPr>
            <a:r>
              <a:rPr kumimoji="0" lang="en-US" altLang="ko-KR" sz="1000" kern="0" spc="-70" dirty="0">
                <a:ea typeface="맑은 고딕" panose="020B0503020000020004" pitchFamily="50" charset="-127"/>
              </a:rPr>
              <a:t>  ※</a:t>
            </a:r>
            <a:r>
              <a:rPr kumimoji="0" lang="ko-KR" altLang="en-US" sz="1000" kern="0" spc="-70" dirty="0">
                <a:ea typeface="맑은 고딕" panose="020B0503020000020004" pitchFamily="50" charset="-127"/>
              </a:rPr>
              <a:t> 고정형 사다리 승</a:t>
            </a:r>
            <a:r>
              <a:rPr kumimoji="0" lang="en-US" altLang="ko-KR" sz="1000" kern="0" spc="-70" dirty="0">
                <a:ea typeface="맑은 고딕" panose="020B0503020000020004" pitchFamily="50" charset="-127"/>
              </a:rPr>
              <a:t>/</a:t>
            </a:r>
            <a:r>
              <a:rPr kumimoji="0" lang="ko-KR" altLang="en-US" sz="1000" kern="0" spc="-70" dirty="0">
                <a:ea typeface="맑은 고딕" panose="020B0503020000020004" pitchFamily="50" charset="-127"/>
              </a:rPr>
              <a:t>하강 시 </a:t>
            </a:r>
            <a:r>
              <a:rPr kumimoji="0" lang="ko-KR" altLang="en-US" sz="1000" kern="0" spc="-70" dirty="0" err="1">
                <a:ea typeface="맑은 고딕" panose="020B0503020000020004" pitchFamily="50" charset="-127"/>
              </a:rPr>
              <a:t>안전대의</a:t>
            </a:r>
            <a:r>
              <a:rPr kumimoji="0" lang="ko-KR" altLang="en-US" sz="1000" kern="0" spc="-7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000" kern="0" spc="-70" dirty="0">
                <a:ea typeface="맑은 고딕" panose="020B0503020000020004" pitchFamily="50" charset="-127"/>
              </a:rPr>
              <a:t>2</a:t>
            </a:r>
            <a:r>
              <a:rPr kumimoji="0" lang="ko-KR" altLang="en-US" sz="1000" kern="0" spc="-70" dirty="0">
                <a:ea typeface="맑은 고딕" panose="020B0503020000020004" pitchFamily="50" charset="-127"/>
              </a:rPr>
              <a:t>점식 </a:t>
            </a:r>
            <a:r>
              <a:rPr kumimoji="0" lang="ko-KR" altLang="en-US" sz="1000" kern="0" spc="-70" dirty="0" err="1">
                <a:ea typeface="맑은 고딕" panose="020B0503020000020004" pitchFamily="50" charset="-127"/>
              </a:rPr>
              <a:t>안전고리를</a:t>
            </a:r>
            <a:r>
              <a:rPr kumimoji="0" lang="ko-KR" altLang="en-US" sz="1000" kern="0" spc="-70" dirty="0">
                <a:ea typeface="맑은 고딕" panose="020B0503020000020004" pitchFamily="50" charset="-127"/>
              </a:rPr>
              <a:t> 사다리의 난간에 번갈아 체결하여 </a:t>
            </a:r>
            <a:r>
              <a:rPr kumimoji="0" lang="ko-KR" altLang="en-US" sz="1000" kern="0" spc="-70" dirty="0" smtClean="0">
                <a:ea typeface="맑은 고딕" panose="020B0503020000020004" pitchFamily="50" charset="-127"/>
              </a:rPr>
              <a:t>미끄러짐에 의한 </a:t>
            </a:r>
            <a:endParaRPr kumimoji="0" lang="en-US" altLang="ko-KR" sz="1000" kern="0" spc="-70" dirty="0" smtClean="0">
              <a:ea typeface="맑은 고딕" panose="020B0503020000020004" pitchFamily="50" charset="-127"/>
            </a:endParaRPr>
          </a:p>
          <a:p>
            <a:pPr>
              <a:lnSpc>
                <a:spcPts val="1500"/>
              </a:lnSpc>
              <a:spcBef>
                <a:spcPts val="100"/>
              </a:spcBef>
            </a:pPr>
            <a:r>
              <a:rPr kumimoji="0" lang="en-US" altLang="ko-KR" sz="1000" kern="0" spc="-70" dirty="0">
                <a:ea typeface="맑은 고딕" panose="020B0503020000020004" pitchFamily="50" charset="-127"/>
              </a:rPr>
              <a:t> </a:t>
            </a:r>
            <a:r>
              <a:rPr kumimoji="0" lang="en-US" altLang="ko-KR" sz="1000" kern="0" spc="-70" dirty="0" smtClean="0">
                <a:ea typeface="맑은 고딕" panose="020B0503020000020004" pitchFamily="50" charset="-127"/>
              </a:rPr>
              <a:t>     </a:t>
            </a:r>
            <a:r>
              <a:rPr kumimoji="0" lang="ko-KR" altLang="en-US" sz="1000" kern="0" spc="-70" dirty="0" smtClean="0">
                <a:ea typeface="맑은 고딕" panose="020B0503020000020004" pitchFamily="50" charset="-127"/>
              </a:rPr>
              <a:t>추락사고 </a:t>
            </a:r>
            <a:r>
              <a:rPr kumimoji="0" lang="ko-KR" altLang="en-US" sz="1000" kern="0" spc="-70" dirty="0">
                <a:ea typeface="맑은 고딕" panose="020B0503020000020004" pitchFamily="50" charset="-127"/>
              </a:rPr>
              <a:t>예방</a:t>
            </a:r>
            <a:r>
              <a:rPr kumimoji="0" lang="en-US" altLang="ko-KR" sz="1000" kern="0" spc="-70" dirty="0">
                <a:ea typeface="맑은 고딕" panose="020B0503020000020004" pitchFamily="50" charset="-127"/>
              </a:rPr>
              <a:t>. </a:t>
            </a:r>
            <a:r>
              <a:rPr kumimoji="0" lang="ko-KR" altLang="en-US" sz="1000" kern="0" spc="-70" dirty="0">
                <a:ea typeface="맑은 고딕" panose="020B0503020000020004" pitchFamily="50" charset="-127"/>
              </a:rPr>
              <a:t>단</a:t>
            </a:r>
            <a:r>
              <a:rPr kumimoji="0" lang="en-US" altLang="ko-KR" sz="1000" kern="0" spc="-70" dirty="0">
                <a:ea typeface="맑은 고딕" panose="020B0503020000020004" pitchFamily="50" charset="-127"/>
              </a:rPr>
              <a:t>,</a:t>
            </a:r>
            <a:r>
              <a:rPr kumimoji="0" lang="ko-KR" altLang="en-US" sz="1000" kern="0" spc="-70" dirty="0">
                <a:ea typeface="맑은 고딕" panose="020B0503020000020004" pitchFamily="50" charset="-127"/>
              </a:rPr>
              <a:t> </a:t>
            </a:r>
            <a:r>
              <a:rPr kumimoji="0" lang="ko-KR" altLang="en-US" sz="1000" kern="0" spc="-70" dirty="0" err="1">
                <a:ea typeface="맑은 고딕" panose="020B0503020000020004" pitchFamily="50" charset="-127"/>
              </a:rPr>
              <a:t>추락방지대</a:t>
            </a:r>
            <a:r>
              <a:rPr kumimoji="0" lang="en-US" altLang="ko-KR" sz="1000" kern="0" spc="-70" dirty="0">
                <a:ea typeface="맑은 고딕" panose="020B0503020000020004" pitchFamily="50" charset="-127"/>
              </a:rPr>
              <a:t>(</a:t>
            </a:r>
            <a:r>
              <a:rPr kumimoji="0" lang="ko-KR" altLang="en-US" sz="1000" kern="0" spc="-70" dirty="0">
                <a:ea typeface="맑은 고딕" panose="020B0503020000020004" pitchFamily="50" charset="-127"/>
              </a:rPr>
              <a:t>코브라</a:t>
            </a:r>
            <a:r>
              <a:rPr kumimoji="0" lang="en-US" altLang="ko-KR" sz="1000" kern="0" spc="-70" dirty="0">
                <a:ea typeface="맑은 고딕" panose="020B0503020000020004" pitchFamily="50" charset="-127"/>
              </a:rPr>
              <a:t>)</a:t>
            </a:r>
            <a:r>
              <a:rPr kumimoji="0" lang="ko-KR" altLang="en-US" sz="1000" kern="0" spc="-70" dirty="0">
                <a:ea typeface="맑은 고딕" panose="020B0503020000020004" pitchFamily="50" charset="-127"/>
              </a:rPr>
              <a:t> 사용 시 사다리 난간에 </a:t>
            </a:r>
            <a:r>
              <a:rPr kumimoji="0" lang="ko-KR" altLang="en-US" sz="1000" kern="0" spc="-70" dirty="0" err="1">
                <a:ea typeface="맑은 고딕" panose="020B0503020000020004" pitchFamily="50" charset="-127"/>
              </a:rPr>
              <a:t>안전고리</a:t>
            </a:r>
            <a:r>
              <a:rPr kumimoji="0" lang="ko-KR" altLang="en-US" sz="1000" kern="0" spc="-70" dirty="0">
                <a:ea typeface="맑은 고딕" panose="020B0503020000020004" pitchFamily="50" charset="-127"/>
              </a:rPr>
              <a:t> 미 체결 가능</a:t>
            </a:r>
            <a:endParaRPr lang="en-US" altLang="ko-KR" sz="1000" kern="0" spc="-70" dirty="0">
              <a:ea typeface="맑은 고딕" panose="020B0503020000020004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57550" y="5175285"/>
            <a:ext cx="5798394" cy="1462541"/>
            <a:chOff x="563759" y="3407401"/>
            <a:chExt cx="5798394" cy="1675243"/>
          </a:xfrm>
        </p:grpSpPr>
        <p:grpSp>
          <p:nvGrpSpPr>
            <p:cNvPr id="43" name="그룹 42"/>
            <p:cNvGrpSpPr/>
            <p:nvPr/>
          </p:nvGrpSpPr>
          <p:grpSpPr>
            <a:xfrm>
              <a:off x="563759" y="3408833"/>
              <a:ext cx="1299130" cy="1673811"/>
              <a:chOff x="563759" y="3384673"/>
              <a:chExt cx="1299130" cy="1752327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3759" y="3384673"/>
                <a:ext cx="1299130" cy="1752327"/>
              </a:xfrm>
              <a:prstGeom prst="rect">
                <a:avLst/>
              </a:prstGeom>
            </p:spPr>
          </p:pic>
          <p:sp>
            <p:nvSpPr>
              <p:cNvPr id="54" name="TextBox 53"/>
              <p:cNvSpPr txBox="1"/>
              <p:nvPr/>
            </p:nvSpPr>
            <p:spPr bwMode="gray">
              <a:xfrm>
                <a:off x="727316" y="3397776"/>
                <a:ext cx="972015" cy="205881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800" b="1" i="0" dirty="0" smtClean="0">
                    <a:latin typeface="+mn-ea"/>
                    <a:ea typeface="+mn-ea"/>
                  </a:rPr>
                  <a:t>경량 알루미늄 </a:t>
                </a:r>
                <a:r>
                  <a:rPr lang="en-US" altLang="ko-KR" sz="800" b="1" i="0" dirty="0" smtClean="0">
                    <a:latin typeface="+mn-ea"/>
                    <a:ea typeface="+mn-ea"/>
                  </a:rPr>
                  <a:t>A</a:t>
                </a:r>
                <a:r>
                  <a:rPr lang="ko-KR" altLang="en-US" sz="800" b="1" i="0" dirty="0" smtClean="0">
                    <a:latin typeface="+mn-ea"/>
                    <a:ea typeface="+mn-ea"/>
                  </a:rPr>
                  <a:t>형</a:t>
                </a: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2065069" y="3407498"/>
              <a:ext cx="1299130" cy="1675103"/>
              <a:chOff x="2065069" y="3383320"/>
              <a:chExt cx="1299130" cy="1753680"/>
            </a:xfrm>
          </p:grpSpPr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5069" y="3383320"/>
                <a:ext cx="1299130" cy="1753680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 bwMode="gray">
              <a:xfrm>
                <a:off x="2219294" y="3390499"/>
                <a:ext cx="972015" cy="220436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800" b="1" i="0" dirty="0" smtClean="0">
                    <a:latin typeface="+mn-ea"/>
                    <a:ea typeface="+mn-ea"/>
                  </a:rPr>
                  <a:t>경량 </a:t>
                </a:r>
                <a:r>
                  <a:rPr lang="ko-KR" altLang="en-US" sz="800" b="1" dirty="0" err="1" smtClean="0">
                    <a:latin typeface="+mn-ea"/>
                    <a:ea typeface="+mn-ea"/>
                  </a:rPr>
                  <a:t>안테나식</a:t>
                </a:r>
                <a:r>
                  <a:rPr lang="ko-KR" altLang="en-US" sz="800" b="1" i="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800" b="1" i="0" dirty="0" smtClean="0">
                    <a:latin typeface="+mn-ea"/>
                    <a:ea typeface="+mn-ea"/>
                  </a:rPr>
                  <a:t>A</a:t>
                </a:r>
                <a:r>
                  <a:rPr lang="ko-KR" altLang="en-US" sz="800" b="1" i="0" dirty="0" smtClean="0">
                    <a:latin typeface="+mn-ea"/>
                    <a:ea typeface="+mn-ea"/>
                  </a:rPr>
                  <a:t>형</a:t>
                </a:r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3558602" y="3407401"/>
              <a:ext cx="1299130" cy="1675199"/>
              <a:chOff x="3558602" y="3383221"/>
              <a:chExt cx="1299130" cy="1753780"/>
            </a:xfrm>
          </p:grpSpPr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8602" y="3383321"/>
                <a:ext cx="1299130" cy="1753680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 bwMode="gray">
              <a:xfrm>
                <a:off x="3720604" y="3383221"/>
                <a:ext cx="972015" cy="220436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800" b="1" i="0" dirty="0" smtClean="0">
                    <a:latin typeface="+mn-ea"/>
                    <a:ea typeface="+mn-ea"/>
                  </a:rPr>
                  <a:t>경량 </a:t>
                </a:r>
                <a:r>
                  <a:rPr lang="ko-KR" altLang="en-US" sz="800" b="1" dirty="0" err="1" smtClean="0">
                    <a:latin typeface="+mn-ea"/>
                    <a:ea typeface="+mn-ea"/>
                  </a:rPr>
                  <a:t>안테나식</a:t>
                </a:r>
                <a:r>
                  <a:rPr lang="ko-KR" altLang="en-US" sz="800" b="1" i="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800" b="1" dirty="0">
                    <a:latin typeface="+mn-ea"/>
                    <a:ea typeface="+mn-ea"/>
                  </a:rPr>
                  <a:t>H</a:t>
                </a:r>
                <a:r>
                  <a:rPr lang="ko-KR" altLang="en-US" sz="800" b="1" i="0" dirty="0" smtClean="0">
                    <a:latin typeface="+mn-ea"/>
                    <a:ea typeface="+mn-ea"/>
                  </a:rPr>
                  <a:t>형</a:t>
                </a: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>
              <a:off x="5049025" y="3407499"/>
              <a:ext cx="1313128" cy="1675102"/>
              <a:chOff x="5049025" y="3383320"/>
              <a:chExt cx="1313128" cy="1753679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9025" y="3383320"/>
                <a:ext cx="1313128" cy="1753679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 bwMode="gray">
              <a:xfrm>
                <a:off x="5206231" y="3390498"/>
                <a:ext cx="972015" cy="205881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800" b="1" dirty="0" err="1" smtClean="0">
                    <a:latin typeface="+mn-ea"/>
                    <a:ea typeface="+mn-ea"/>
                  </a:rPr>
                  <a:t>말비계</a:t>
                </a:r>
                <a:r>
                  <a:rPr lang="en-US" altLang="ko-KR" sz="800" b="1" dirty="0" smtClean="0">
                    <a:latin typeface="+mn-ea"/>
                    <a:ea typeface="+mn-ea"/>
                  </a:rPr>
                  <a:t>(</a:t>
                </a:r>
                <a:r>
                  <a:rPr lang="ko-KR" altLang="en-US" sz="800" b="1" dirty="0" smtClean="0">
                    <a:latin typeface="+mn-ea"/>
                    <a:ea typeface="+mn-ea"/>
                  </a:rPr>
                  <a:t>우마</a:t>
                </a:r>
                <a:r>
                  <a:rPr lang="en-US" altLang="ko-KR" sz="800" b="1" dirty="0" smtClean="0">
                    <a:latin typeface="+mn-ea"/>
                    <a:ea typeface="+mn-ea"/>
                  </a:rPr>
                  <a:t>)</a:t>
                </a:r>
                <a:r>
                  <a:rPr lang="ko-KR" altLang="en-US" sz="800" b="1" i="0" dirty="0" smtClean="0">
                    <a:latin typeface="+mn-ea"/>
                    <a:ea typeface="+mn-ea"/>
                  </a:rPr>
                  <a:t>형</a:t>
                </a:r>
              </a:p>
            </p:txBody>
          </p:sp>
        </p:grp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28960"/>
              </p:ext>
            </p:extLst>
          </p:nvPr>
        </p:nvGraphicFramePr>
        <p:xfrm>
          <a:off x="542188" y="9035463"/>
          <a:ext cx="5673256" cy="416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505">
                  <a:extLst>
                    <a:ext uri="{9D8B030D-6E8A-4147-A177-3AD203B41FA5}">
                      <a16:colId xmlns:a16="http://schemas.microsoft.com/office/drawing/2014/main" val="3551564170"/>
                    </a:ext>
                  </a:extLst>
                </a:gridCol>
                <a:gridCol w="4583751">
                  <a:extLst>
                    <a:ext uri="{9D8B030D-6E8A-4147-A177-3AD203B41FA5}">
                      <a16:colId xmlns:a16="http://schemas.microsoft.com/office/drawing/2014/main" val="3737963430"/>
                    </a:ext>
                  </a:extLst>
                </a:gridCol>
              </a:tblGrid>
              <a:tr h="416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000" b="1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조 작업 시</a:t>
                      </a:r>
                      <a:endParaRPr lang="en-US" altLang="ko-KR" sz="1000" b="1" i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보조자의 역할 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작업환경 점검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작업자의 행동 관찰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긴급 상황 발생 시 대응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작업의 원활한</a:t>
                      </a:r>
                      <a:endParaRPr lang="en-US" altLang="ko-KR" sz="1000" b="0" i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이동식 사다리 넘어짐 방지 조치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주변 환경 정리 등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42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72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127954" y="9529636"/>
            <a:ext cx="425663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12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5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0538" y="1064940"/>
            <a:ext cx="14959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b="1" kern="0" dirty="0">
                <a:solidFill>
                  <a:srgbClr val="FF0000"/>
                </a:solidFill>
                <a:ea typeface="맑은 고딕" panose="020B0503020000020004" pitchFamily="50" charset="-127"/>
              </a:rPr>
              <a:t>[</a:t>
            </a:r>
            <a:r>
              <a:rPr lang="ko-KR" altLang="en-US" b="1" kern="0" dirty="0">
                <a:solidFill>
                  <a:srgbClr val="FF0000"/>
                </a:solidFill>
                <a:ea typeface="맑은 고딕" panose="020B0503020000020004" pitchFamily="50" charset="-127"/>
              </a:rPr>
              <a:t>세부규칙 </a:t>
            </a:r>
            <a:r>
              <a:rPr lang="en-US" altLang="ko-KR" b="1" kern="0" dirty="0">
                <a:solidFill>
                  <a:srgbClr val="FF0000"/>
                </a:solidFill>
                <a:ea typeface="맑은 고딕" panose="020B0503020000020004" pitchFamily="50" charset="-127"/>
              </a:rPr>
              <a:t>SGR </a:t>
            </a:r>
            <a:r>
              <a:rPr lang="en-US" altLang="ko-KR" b="1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5_1] </a:t>
            </a:r>
            <a:endParaRPr lang="en-US" altLang="ko-KR" b="1" kern="0" spc="-40" dirty="0">
              <a:solidFill>
                <a:srgbClr val="FF000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93586" y="1369271"/>
            <a:ext cx="6081061" cy="1559009"/>
            <a:chOff x="588247" y="7290762"/>
            <a:chExt cx="5821599" cy="2003905"/>
          </a:xfrm>
        </p:grpSpPr>
        <p:grpSp>
          <p:nvGrpSpPr>
            <p:cNvPr id="7" name="그룹 6"/>
            <p:cNvGrpSpPr/>
            <p:nvPr/>
          </p:nvGrpSpPr>
          <p:grpSpPr>
            <a:xfrm>
              <a:off x="588247" y="7292159"/>
              <a:ext cx="1479671" cy="2002508"/>
              <a:chOff x="588247" y="7292159"/>
              <a:chExt cx="1479671" cy="2002508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8247" y="7517897"/>
                <a:ext cx="1479671" cy="1776770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 bwMode="gray">
              <a:xfrm>
                <a:off x="776690" y="7292159"/>
                <a:ext cx="1086199" cy="2204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800" b="1" i="0" dirty="0" smtClean="0">
                    <a:latin typeface="+mn-ea"/>
                    <a:ea typeface="+mn-ea"/>
                  </a:rPr>
                  <a:t>H</a:t>
                </a:r>
                <a:r>
                  <a:rPr lang="ko-KR" altLang="en-US" sz="800" b="1" i="0" dirty="0" smtClean="0">
                    <a:latin typeface="+mn-ea"/>
                    <a:ea typeface="+mn-ea"/>
                  </a:rPr>
                  <a:t>형 사다리 설치 방법</a:t>
                </a: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2068179" y="7290762"/>
              <a:ext cx="1471140" cy="2003904"/>
              <a:chOff x="2068179" y="7290762"/>
              <a:chExt cx="1471140" cy="2003904"/>
            </a:xfrm>
          </p:grpSpPr>
          <p:sp>
            <p:nvSpPr>
              <p:cNvPr id="14" name="TextBox 13"/>
              <p:cNvSpPr txBox="1"/>
              <p:nvPr/>
            </p:nvSpPr>
            <p:spPr bwMode="gray">
              <a:xfrm>
                <a:off x="2068179" y="7290762"/>
                <a:ext cx="1471139" cy="2204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800" b="1" i="0" dirty="0" smtClean="0">
                    <a:latin typeface="+mn-ea"/>
                    <a:ea typeface="+mn-ea"/>
                  </a:rPr>
                  <a:t>A</a:t>
                </a:r>
                <a:r>
                  <a:rPr lang="ko-KR" altLang="en-US" sz="800" b="1" i="0" dirty="0" smtClean="0">
                    <a:latin typeface="+mn-ea"/>
                    <a:ea typeface="+mn-ea"/>
                  </a:rPr>
                  <a:t>형 사다리 설치 방법</a:t>
                </a:r>
              </a:p>
            </p:txBody>
          </p:sp>
          <p:grpSp>
            <p:nvGrpSpPr>
              <p:cNvPr id="15" name="그룹 14"/>
              <p:cNvGrpSpPr/>
              <p:nvPr/>
            </p:nvGrpSpPr>
            <p:grpSpPr>
              <a:xfrm>
                <a:off x="2068180" y="7517897"/>
                <a:ext cx="1471139" cy="1776769"/>
                <a:chOff x="2299181" y="7517897"/>
                <a:chExt cx="1471139" cy="1776769"/>
              </a:xfrm>
            </p:grpSpPr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99181" y="7517897"/>
                  <a:ext cx="1471139" cy="1776769"/>
                </a:xfrm>
                <a:prstGeom prst="rect">
                  <a:avLst/>
                </a:prstGeom>
              </p:spPr>
            </p:pic>
            <p:sp>
              <p:nvSpPr>
                <p:cNvPr id="17" name="타원 16"/>
                <p:cNvSpPr/>
                <p:nvPr/>
              </p:nvSpPr>
              <p:spPr bwMode="auto">
                <a:xfrm>
                  <a:off x="3191309" y="7739443"/>
                  <a:ext cx="237691" cy="259204"/>
                </a:xfrm>
                <a:prstGeom prst="ellipse">
                  <a:avLst/>
                </a:prstGeom>
                <a:noFill/>
                <a:ln w="9525" algn="ctr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square" lIns="96358" tIns="48180" rIns="96358" bIns="48180" rtlCol="0" anchor="ctr">
                  <a:spAutoFit/>
                </a:bodyPr>
                <a:lstStyle/>
                <a:p>
                  <a:pPr algn="ctr"/>
                  <a:endParaRPr lang="ko-KR" altLang="en-US" sz="1900" b="1" dirty="0" smtClean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18" name="직사각형 17"/>
                <p:cNvSpPr/>
                <p:nvPr/>
              </p:nvSpPr>
              <p:spPr>
                <a:xfrm>
                  <a:off x="2312091" y="7869045"/>
                  <a:ext cx="598501" cy="4069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36000" rIns="36000">
                  <a:spAutoFit/>
                </a:bodyPr>
                <a:lstStyle/>
                <a:p>
                  <a:pPr algn="ctr"/>
                  <a:r>
                    <a:rPr lang="ko-KR" altLang="en-US" sz="600" dirty="0">
                      <a:ea typeface="맑은 고딕" panose="020B0503020000020004" pitchFamily="50" charset="-127"/>
                    </a:rPr>
                    <a:t>주변 </a:t>
                  </a:r>
                  <a:r>
                    <a:rPr lang="ko-KR" altLang="en-US" sz="600" dirty="0" smtClean="0">
                      <a:ea typeface="맑은 고딕" panose="020B0503020000020004" pitchFamily="50" charset="-127"/>
                    </a:rPr>
                    <a:t>시설물에</a:t>
                  </a:r>
                  <a:endParaRPr lang="en-US" altLang="ko-KR" sz="600" dirty="0" smtClean="0"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600" dirty="0" err="1" smtClean="0">
                      <a:ea typeface="맑은 고딕" panose="020B0503020000020004" pitchFamily="50" charset="-127"/>
                    </a:rPr>
                    <a:t>안전고리</a:t>
                  </a:r>
                  <a:r>
                    <a:rPr lang="ko-KR" altLang="en-US" sz="600" dirty="0" smtClean="0">
                      <a:ea typeface="맑은 고딕" panose="020B0503020000020004" pitchFamily="50" charset="-127"/>
                    </a:rPr>
                    <a:t> </a:t>
                  </a:r>
                  <a:r>
                    <a:rPr lang="ko-KR" altLang="en-US" sz="600" dirty="0">
                      <a:ea typeface="맑은 고딕" panose="020B0503020000020004" pitchFamily="50" charset="-127"/>
                    </a:rPr>
                    <a:t>체결 </a:t>
                  </a:r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2308002" y="8644195"/>
                  <a:ext cx="598501" cy="54257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36000" rIns="36000">
                  <a:spAutoFit/>
                </a:bodyPr>
                <a:lstStyle/>
                <a:p>
                  <a:pPr algn="ctr"/>
                  <a:r>
                    <a:rPr lang="ko-KR" altLang="en-US" sz="600" spc="-60" dirty="0" smtClean="0">
                      <a:ea typeface="맑은 고딕" panose="020B0503020000020004" pitchFamily="50" charset="-127"/>
                    </a:rPr>
                    <a:t>보조 작업자</a:t>
                  </a:r>
                  <a:endParaRPr lang="en-US" altLang="ko-KR" sz="600" spc="-60" dirty="0" smtClean="0"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600" spc="-60" dirty="0" smtClean="0">
                      <a:ea typeface="맑은 고딕" panose="020B0503020000020004" pitchFamily="50" charset="-127"/>
                    </a:rPr>
                    <a:t>사다리 전도 방지</a:t>
                  </a:r>
                  <a:endParaRPr lang="en-US" altLang="ko-KR" sz="600" spc="-60" dirty="0" smtClean="0"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600" spc="-60" dirty="0" smtClean="0">
                      <a:ea typeface="맑은 고딕" panose="020B0503020000020004" pitchFamily="50" charset="-127"/>
                    </a:rPr>
                    <a:t>역할 수행</a:t>
                  </a:r>
                  <a:endParaRPr lang="ko-KR" altLang="en-US" sz="600" spc="-60" dirty="0"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타원 19"/>
                <p:cNvSpPr/>
                <p:nvPr/>
              </p:nvSpPr>
              <p:spPr bwMode="auto">
                <a:xfrm>
                  <a:off x="2981875" y="8707973"/>
                  <a:ext cx="237691" cy="259204"/>
                </a:xfrm>
                <a:prstGeom prst="ellipse">
                  <a:avLst/>
                </a:prstGeom>
                <a:noFill/>
                <a:ln w="9525" algn="ctr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square" lIns="96358" tIns="48180" rIns="96358" bIns="48180" rtlCol="0" anchor="ctr">
                  <a:spAutoFit/>
                </a:bodyPr>
                <a:lstStyle/>
                <a:p>
                  <a:pPr algn="ctr"/>
                  <a:endParaRPr lang="ko-KR" altLang="en-US" sz="1900" b="1" dirty="0" smtClean="0">
                    <a:solidFill>
                      <a:srgbClr val="000000"/>
                    </a:solidFill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9" name="그룹 8"/>
            <p:cNvGrpSpPr/>
            <p:nvPr/>
          </p:nvGrpSpPr>
          <p:grpSpPr>
            <a:xfrm>
              <a:off x="3688204" y="7292956"/>
              <a:ext cx="2721642" cy="2001710"/>
              <a:chOff x="3688204" y="7292956"/>
              <a:chExt cx="2721642" cy="200171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8204" y="7506116"/>
                <a:ext cx="857221" cy="1788550"/>
              </a:xfrm>
              <a:prstGeom prst="rect">
                <a:avLst/>
              </a:prstGeom>
            </p:spPr>
          </p:pic>
          <p:sp>
            <p:nvSpPr>
              <p:cNvPr id="11" name="직사각형 10"/>
              <p:cNvSpPr/>
              <p:nvPr/>
            </p:nvSpPr>
            <p:spPr>
              <a:xfrm>
                <a:off x="4545425" y="7504637"/>
                <a:ext cx="1864421" cy="8663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36000" rIns="36000">
                <a:spAutoFit/>
              </a:bodyPr>
              <a:lstStyle/>
              <a:p>
                <a:r>
                  <a:rPr lang="en-US" altLang="ko-KR" sz="630" dirty="0" smtClean="0">
                    <a:ea typeface="맑은 고딕" panose="020B0503020000020004" pitchFamily="50" charset="-127"/>
                  </a:rPr>
                  <a:t>[</a:t>
                </a:r>
                <a:r>
                  <a:rPr lang="ko-KR" altLang="en-US" sz="630" dirty="0" smtClean="0">
                    <a:ea typeface="맑은 고딕" panose="020B0503020000020004" pitchFamily="50" charset="-127"/>
                  </a:rPr>
                  <a:t>설치 대상</a:t>
                </a:r>
                <a:r>
                  <a:rPr lang="en-US" altLang="ko-KR" sz="630" dirty="0" smtClean="0">
                    <a:ea typeface="맑은 고딕" panose="020B0503020000020004" pitchFamily="50" charset="-127"/>
                  </a:rPr>
                  <a:t>] </a:t>
                </a:r>
              </a:p>
              <a:p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•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고정식 사다리 설치 높이 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7m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이상인 경우 바닥으로 부터</a:t>
                </a:r>
                <a:endParaRPr lang="en-US" altLang="ko-KR" sz="630" spc="-60" dirty="0" smtClean="0">
                  <a:ea typeface="맑은 고딕" panose="020B0503020000020004" pitchFamily="50" charset="-127"/>
                </a:endParaRPr>
              </a:p>
              <a:p>
                <a:r>
                  <a:rPr lang="en-US" altLang="ko-KR" sz="630" spc="-60" dirty="0">
                    <a:ea typeface="맑은 고딕" panose="020B0503020000020004" pitchFamily="50" charset="-127"/>
                  </a:rPr>
                  <a:t> 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 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2.5m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되는 지점부터 </a:t>
                </a:r>
                <a:r>
                  <a:rPr lang="ko-KR" altLang="en-US" sz="630" spc="-60" dirty="0" err="1" smtClean="0">
                    <a:ea typeface="맑은 고딕" panose="020B0503020000020004" pitchFamily="50" charset="-127"/>
                  </a:rPr>
                  <a:t>등받이울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 설치</a:t>
                </a:r>
                <a:endParaRPr lang="en-US" altLang="ko-KR" sz="630" spc="-60" dirty="0" smtClean="0">
                  <a:ea typeface="맑은 고딕" panose="020B0503020000020004" pitchFamily="50" charset="-127"/>
                </a:endParaRPr>
              </a:p>
              <a:p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•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고정식 사다리 설치 높이가 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15m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이상인 경우 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10m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지점</a:t>
                </a:r>
                <a:endParaRPr lang="en-US" altLang="ko-KR" sz="630" spc="-60" dirty="0" smtClean="0">
                  <a:ea typeface="맑은 고딕" panose="020B0503020000020004" pitchFamily="50" charset="-127"/>
                </a:endParaRPr>
              </a:p>
              <a:p>
                <a:r>
                  <a:rPr lang="en-US" altLang="ko-KR" sz="630" spc="-60" dirty="0">
                    <a:ea typeface="맑은 고딕" panose="020B0503020000020004" pitchFamily="50" charset="-127"/>
                  </a:rPr>
                  <a:t>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 별 계단참 설치</a:t>
                </a:r>
                <a:endParaRPr lang="en-US" altLang="ko-KR" sz="630" spc="-60" dirty="0" smtClean="0">
                  <a:ea typeface="맑은 고딕" panose="020B0503020000020004" pitchFamily="50" charset="-127"/>
                </a:endParaRPr>
              </a:p>
              <a:p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•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철탑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,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강관주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,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건물 옥탑 등 </a:t>
                </a:r>
                <a:r>
                  <a:rPr lang="ko-KR" altLang="en-US" sz="630" spc="-60" dirty="0" err="1" smtClean="0">
                    <a:ea typeface="맑은 고딕" panose="020B0503020000020004" pitchFamily="50" charset="-127"/>
                  </a:rPr>
                  <a:t>고정사다리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  설치 대상</a:t>
                </a:r>
                <a:endParaRPr lang="ko-KR" altLang="en-US" sz="630" spc="-60" dirty="0"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 bwMode="gray">
              <a:xfrm>
                <a:off x="4336214" y="7292956"/>
                <a:ext cx="1471139" cy="2058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800" b="1" i="0" dirty="0" err="1" smtClean="0">
                    <a:latin typeface="+mn-ea"/>
                    <a:ea typeface="+mn-ea"/>
                  </a:rPr>
                  <a:t>등받이울</a:t>
                </a:r>
                <a:r>
                  <a:rPr lang="ko-KR" altLang="en-US" sz="800" b="1" i="0" dirty="0" smtClean="0">
                    <a:latin typeface="+mn-ea"/>
                    <a:ea typeface="+mn-ea"/>
                  </a:rPr>
                  <a:t> 설치 대상 이동 방법</a:t>
                </a: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545424" y="8581856"/>
                <a:ext cx="1864421" cy="617147"/>
              </a:xfrm>
              <a:prstGeom prst="rect">
                <a:avLst/>
              </a:prstGeom>
              <a:noFill/>
            </p:spPr>
            <p:txBody>
              <a:bodyPr wrap="square" lIns="36000" rIns="36000">
                <a:spAutoFit/>
              </a:bodyPr>
              <a:lstStyle/>
              <a:p>
                <a:r>
                  <a:rPr lang="en-US" altLang="ko-KR" sz="630" dirty="0" smtClean="0">
                    <a:ea typeface="맑은 고딕" panose="020B0503020000020004" pitchFamily="50" charset="-127"/>
                  </a:rPr>
                  <a:t>※ </a:t>
                </a:r>
                <a:r>
                  <a:rPr lang="ko-KR" altLang="en-US" sz="630" dirty="0" smtClean="0">
                    <a:ea typeface="맑은 고딕" panose="020B0503020000020004" pitchFamily="50" charset="-127"/>
                  </a:rPr>
                  <a:t>고정식 사다리 승</a:t>
                </a:r>
                <a:r>
                  <a:rPr lang="en-US" altLang="ko-KR" sz="630" dirty="0" smtClean="0">
                    <a:ea typeface="맑은 고딕" panose="020B0503020000020004" pitchFamily="50" charset="-127"/>
                  </a:rPr>
                  <a:t>/</a:t>
                </a:r>
                <a:r>
                  <a:rPr lang="ko-KR" altLang="en-US" sz="630" dirty="0" smtClean="0">
                    <a:ea typeface="맑은 고딕" panose="020B0503020000020004" pitchFamily="50" charset="-127"/>
                  </a:rPr>
                  <a:t>하주 시 </a:t>
                </a:r>
                <a:r>
                  <a:rPr lang="ko-KR" altLang="en-US" sz="630" dirty="0" err="1" smtClean="0">
                    <a:ea typeface="맑은 고딕" panose="020B0503020000020004" pitchFamily="50" charset="-127"/>
                  </a:rPr>
                  <a:t>안전대의</a:t>
                </a:r>
                <a:r>
                  <a:rPr lang="ko-KR" altLang="en-US" sz="630" dirty="0">
                    <a:ea typeface="맑은 고딕" panose="020B0503020000020004" pitchFamily="50" charset="-127"/>
                  </a:rPr>
                  <a:t> </a:t>
                </a:r>
                <a:r>
                  <a:rPr lang="ko-KR" altLang="en-US" sz="630" spc="-60" dirty="0" err="1" smtClean="0">
                    <a:ea typeface="맑은 고딕" panose="020B0503020000020004" pitchFamily="50" charset="-127"/>
                  </a:rPr>
                  <a:t>안전고리를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 </a:t>
                </a:r>
                <a:endParaRPr lang="en-US" altLang="ko-KR" sz="630" spc="-60" dirty="0" smtClean="0">
                  <a:ea typeface="맑은 고딕" panose="020B0503020000020004" pitchFamily="50" charset="-127"/>
                </a:endParaRPr>
              </a:p>
              <a:p>
                <a:r>
                  <a:rPr lang="en-US" altLang="ko-KR" sz="630" spc="-60" dirty="0">
                    <a:ea typeface="맑은 고딕" panose="020B0503020000020004" pitchFamily="50" charset="-127"/>
                  </a:rPr>
                  <a:t> 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   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사다리에 번갈아 체결하여 미끄러짐에 의한 추락 예방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.</a:t>
                </a:r>
              </a:p>
              <a:p>
                <a:r>
                  <a:rPr lang="en-US" altLang="ko-KR" sz="630" spc="-60" dirty="0">
                    <a:ea typeface="맑은 고딕" panose="020B0503020000020004" pitchFamily="50" charset="-127"/>
                  </a:rPr>
                  <a:t> 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   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단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,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 </a:t>
                </a:r>
                <a:r>
                  <a:rPr lang="ko-KR" altLang="en-US" sz="630" spc="-60" dirty="0" err="1" smtClean="0">
                    <a:ea typeface="맑은 고딕" panose="020B0503020000020004" pitchFamily="50" charset="-127"/>
                  </a:rPr>
                  <a:t>추락방지대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 사용 시 사다리 난간에 </a:t>
                </a:r>
                <a:r>
                  <a:rPr lang="ko-KR" altLang="en-US" sz="630" spc="-60" dirty="0" err="1" smtClean="0">
                    <a:ea typeface="맑은 고딕" panose="020B0503020000020004" pitchFamily="50" charset="-127"/>
                  </a:rPr>
                  <a:t>안전고리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 미 체결</a:t>
                </a:r>
                <a:endParaRPr lang="en-US" altLang="ko-KR" sz="630" spc="-60" dirty="0" smtClean="0">
                  <a:ea typeface="맑은 고딕" panose="020B0503020000020004" pitchFamily="50" charset="-127"/>
                </a:endParaRPr>
              </a:p>
              <a:p>
                <a:r>
                  <a:rPr lang="en-US" altLang="ko-KR" sz="630" spc="-60" dirty="0">
                    <a:ea typeface="맑은 고딕" panose="020B0503020000020004" pitchFamily="50" charset="-127"/>
                  </a:rPr>
                  <a:t> </a:t>
                </a:r>
                <a:r>
                  <a:rPr lang="en-US" altLang="ko-KR" sz="630" spc="-60" dirty="0" smtClean="0"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630" spc="-60" dirty="0" smtClean="0">
                    <a:ea typeface="맑은 고딕" panose="020B0503020000020004" pitchFamily="50" charset="-127"/>
                  </a:rPr>
                  <a:t> 가능</a:t>
                </a:r>
                <a:endParaRPr lang="ko-KR" altLang="en-US" sz="630" spc="-60" dirty="0"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3" name="직사각형 22"/>
          <p:cNvSpPr/>
          <p:nvPr/>
        </p:nvSpPr>
        <p:spPr>
          <a:xfrm>
            <a:off x="320538" y="3138572"/>
            <a:ext cx="12464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kern="0" spc="-7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○ </a:t>
            </a:r>
            <a:r>
              <a:rPr lang="ko-KR" altLang="en-US" sz="1000" b="1" kern="0" spc="-70" dirty="0" err="1" smtClean="0">
                <a:solidFill>
                  <a:srgbClr val="FF0000"/>
                </a:solidFill>
                <a:ea typeface="맑은 고딕" panose="020B0503020000020004" pitchFamily="50" charset="-127"/>
              </a:rPr>
              <a:t>말비계</a:t>
            </a:r>
            <a:r>
              <a:rPr lang="ko-KR" altLang="en-US" sz="1000" b="1" kern="0" spc="-7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작업 기준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0538" y="3380836"/>
            <a:ext cx="6218910" cy="1564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" marR="5080">
              <a:lnSpc>
                <a:spcPct val="150000"/>
              </a:lnSpc>
              <a:spcBef>
                <a:spcPts val="100"/>
              </a:spcBef>
              <a:buClr>
                <a:srgbClr val="F68B1E"/>
              </a:buClr>
              <a:buSzPct val="76190"/>
              <a:tabLst>
                <a:tab pos="143510" algn="l"/>
              </a:tabLst>
            </a:pPr>
            <a:r>
              <a:rPr lang="ko-KR" altLang="en-US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 </a:t>
            </a:r>
            <a:r>
              <a:rPr lang="en-US" altLang="ko-KR" sz="100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-</a:t>
            </a:r>
            <a:r>
              <a:rPr lang="ko-KR" altLang="en-US" sz="100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말비계</a:t>
            </a:r>
            <a:r>
              <a:rPr lang="ko-KR" altLang="en-US" sz="100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사용 높이는 </a:t>
            </a:r>
            <a:r>
              <a:rPr lang="en-US" altLang="ko-KR" sz="100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1.2m </a:t>
            </a:r>
            <a:r>
              <a:rPr lang="ko-KR" altLang="en-US" sz="100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이하 작업 시 사용</a:t>
            </a:r>
            <a:endParaRPr lang="en-US" altLang="ko-KR" sz="1000" dirty="0" smtClean="0">
              <a:solidFill>
                <a:srgbClr val="FF0000"/>
              </a:solidFill>
              <a:ea typeface="맑은 고딕" panose="020B0503020000020004" pitchFamily="50" charset="-127"/>
              <a:cs typeface="휴먼옛체"/>
            </a:endParaRPr>
          </a:p>
          <a:p>
            <a:pPr marL="12065" marR="5080">
              <a:lnSpc>
                <a:spcPct val="150000"/>
              </a:lnSpc>
              <a:spcBef>
                <a:spcPts val="100"/>
              </a:spcBef>
              <a:buClr>
                <a:srgbClr val="F68B1E"/>
              </a:buClr>
              <a:buSzPct val="76190"/>
              <a:tabLst>
                <a:tab pos="143510" algn="l"/>
              </a:tabLst>
            </a:pP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 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- 1.2m 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이상 높이에서 작업 시 안전난간대가 설치된 </a:t>
            </a:r>
            <a:r>
              <a:rPr lang="ko-KR" altLang="en-US" sz="1000" spc="-3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말비계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사용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(90Cm 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이상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) 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및 </a:t>
            </a:r>
            <a:r>
              <a:rPr lang="ko-KR" altLang="en-US" sz="1000" spc="-3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아웃트리거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펼침</a:t>
            </a:r>
            <a:endParaRPr lang="en-US" altLang="ko-KR" sz="1000" spc="-30" dirty="0" smtClean="0">
              <a:solidFill>
                <a:srgbClr val="FF0000"/>
              </a:solidFill>
              <a:ea typeface="맑은 고딕" panose="020B0503020000020004" pitchFamily="50" charset="-127"/>
              <a:cs typeface="휴먼옛체"/>
            </a:endParaRPr>
          </a:p>
          <a:p>
            <a:pPr marL="12065" marR="5080">
              <a:lnSpc>
                <a:spcPct val="150000"/>
              </a:lnSpc>
              <a:spcBef>
                <a:spcPts val="100"/>
              </a:spcBef>
              <a:buClr>
                <a:srgbClr val="F68B1E"/>
              </a:buClr>
              <a:buSzPct val="76190"/>
              <a:tabLst>
                <a:tab pos="143510" algn="l"/>
              </a:tabLst>
            </a:pPr>
            <a:r>
              <a:rPr lang="en-US" altLang="ko-KR" sz="1000" spc="-30" dirty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  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단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, 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아웃트리거는 작업환경을 고려 펼침 유무 판단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(</a:t>
            </a:r>
            <a:r>
              <a:rPr lang="en-US" altLang="ko-KR" sz="1000" b="1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ex :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</a:t>
            </a:r>
            <a:r>
              <a:rPr lang="ko-KR" altLang="en-US" sz="1000" b="1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환경 열악으로 양쪽 펼침 공간이 안될 시 안전 고려</a:t>
            </a:r>
            <a:endParaRPr lang="en-US" altLang="ko-KR" sz="1000" b="1" spc="-30" dirty="0" smtClean="0">
              <a:solidFill>
                <a:srgbClr val="FF0000"/>
              </a:solidFill>
              <a:ea typeface="맑은 고딕" panose="020B0503020000020004" pitchFamily="50" charset="-127"/>
              <a:cs typeface="휴먼옛체"/>
            </a:endParaRPr>
          </a:p>
          <a:p>
            <a:pPr marL="12065" marR="5080">
              <a:lnSpc>
                <a:spcPct val="150000"/>
              </a:lnSpc>
              <a:spcBef>
                <a:spcPts val="100"/>
              </a:spcBef>
              <a:buClr>
                <a:srgbClr val="F68B1E"/>
              </a:buClr>
              <a:buSzPct val="76190"/>
              <a:tabLst>
                <a:tab pos="143510" algn="l"/>
              </a:tabLst>
            </a:pPr>
            <a:r>
              <a:rPr lang="en-US" altLang="ko-KR" sz="1000" b="1" spc="-30" dirty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</a:t>
            </a:r>
            <a:r>
              <a:rPr lang="en-US" altLang="ko-KR" sz="1000" b="1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  </a:t>
            </a:r>
            <a:r>
              <a:rPr lang="ko-KR" altLang="en-US" sz="1000" b="1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한쪽만 펼쳐도 무방함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)</a:t>
            </a:r>
          </a:p>
          <a:p>
            <a:pPr marL="12065" marR="5080">
              <a:lnSpc>
                <a:spcPct val="150000"/>
              </a:lnSpc>
              <a:spcBef>
                <a:spcPts val="100"/>
              </a:spcBef>
              <a:buClr>
                <a:srgbClr val="F68B1E"/>
              </a:buClr>
              <a:buSzPct val="76190"/>
              <a:tabLst>
                <a:tab pos="143510" algn="l"/>
              </a:tabLst>
            </a:pPr>
            <a:r>
              <a:rPr lang="en-US" altLang="ko-KR" sz="1000" spc="-30" dirty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- 2m 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초과인 경우 </a:t>
            </a:r>
            <a:r>
              <a:rPr lang="ko-KR" altLang="en-US" sz="1000" spc="-3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작업발판의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폭은 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40Cm 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이상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, 2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인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1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조 작업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, </a:t>
            </a:r>
            <a:r>
              <a:rPr lang="ko-KR" altLang="en-US" sz="1000" spc="-3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안전난간대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설치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, </a:t>
            </a:r>
            <a:r>
              <a:rPr lang="ko-KR" altLang="en-US" sz="1000" spc="-3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안전대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및 </a:t>
            </a:r>
            <a:r>
              <a:rPr lang="ko-KR" altLang="en-US" sz="1000" spc="-3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안전고리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체결</a:t>
            </a:r>
            <a:endParaRPr lang="en-US" altLang="ko-KR" sz="1000" spc="-30" dirty="0" smtClean="0">
              <a:solidFill>
                <a:srgbClr val="FF0000"/>
              </a:solidFill>
              <a:ea typeface="맑은 고딕" panose="020B0503020000020004" pitchFamily="50" charset="-127"/>
              <a:cs typeface="휴먼옛체"/>
            </a:endParaRPr>
          </a:p>
          <a:p>
            <a:pPr marL="12065" marR="5080">
              <a:lnSpc>
                <a:spcPct val="150000"/>
              </a:lnSpc>
              <a:spcBef>
                <a:spcPts val="100"/>
              </a:spcBef>
              <a:buClr>
                <a:srgbClr val="F68B1E"/>
              </a:buClr>
              <a:buSzPct val="76190"/>
              <a:tabLst>
                <a:tab pos="143510" algn="l"/>
              </a:tabLst>
            </a:pPr>
            <a:r>
              <a:rPr lang="en-US" altLang="ko-KR" sz="1000" spc="-30" dirty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</a:t>
            </a:r>
            <a:r>
              <a:rPr lang="en-US" altLang="ko-KR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- 2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인 이상 탑승 금지 및 </a:t>
            </a:r>
            <a:r>
              <a:rPr lang="ko-KR" altLang="en-US" sz="1000" spc="-3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양끝단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작업 금지 및 양 </a:t>
            </a:r>
            <a:r>
              <a:rPr lang="ko-KR" altLang="en-US" sz="1000" spc="-3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끝단에는</a:t>
            </a:r>
            <a:r>
              <a:rPr lang="ko-KR" altLang="en-US" sz="1000" spc="-30" dirty="0" smtClean="0">
                <a:solidFill>
                  <a:srgbClr val="FF0000"/>
                </a:solidFill>
                <a:ea typeface="맑은 고딕" panose="020B0503020000020004" pitchFamily="50" charset="-127"/>
                <a:cs typeface="휴먼옛체"/>
              </a:rPr>
              <a:t> 경보장치 필수 설치</a:t>
            </a:r>
            <a:endParaRPr lang="en-US" altLang="ko-KR" sz="1000" spc="-30" dirty="0" smtClean="0">
              <a:solidFill>
                <a:srgbClr val="FF0000"/>
              </a:solidFill>
              <a:ea typeface="맑은 고딕" panose="020B0503020000020004" pitchFamily="50" charset="-127"/>
              <a:cs typeface="휴먼옛체"/>
            </a:endParaRPr>
          </a:p>
        </p:txBody>
      </p:sp>
      <p:sp>
        <p:nvSpPr>
          <p:cNvPr id="28" name="object 7"/>
          <p:cNvSpPr txBox="1"/>
          <p:nvPr/>
        </p:nvSpPr>
        <p:spPr>
          <a:xfrm>
            <a:off x="546680" y="6566616"/>
            <a:ext cx="2707497" cy="165173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lang="ko-KR" altLang="en-US" sz="1000" b="1" dirty="0" smtClean="0">
                <a:solidFill>
                  <a:srgbClr val="E60012"/>
                </a:solidFill>
                <a:ea typeface="맑은 고딕" panose="020B0503020000020004" pitchFamily="50" charset="-127"/>
                <a:cs typeface="HY그래픽M"/>
              </a:rPr>
              <a:t>○ </a:t>
            </a:r>
            <a:r>
              <a:rPr lang="ko-KR" altLang="en-US" sz="1000" b="1" dirty="0" err="1" smtClean="0">
                <a:solidFill>
                  <a:srgbClr val="E60012"/>
                </a:solidFill>
                <a:ea typeface="맑은 고딕" panose="020B0503020000020004" pitchFamily="50" charset="-127"/>
                <a:cs typeface="HY그래픽M"/>
              </a:rPr>
              <a:t>말비</a:t>
            </a:r>
            <a:r>
              <a:rPr sz="1000" b="1" dirty="0" smtClean="0">
                <a:solidFill>
                  <a:srgbClr val="E60012"/>
                </a:solidFill>
                <a:ea typeface="맑은 고딕" panose="020B0503020000020004" pitchFamily="50" charset="-127"/>
                <a:cs typeface="HY그래픽M"/>
              </a:rPr>
              <a:t>계</a:t>
            </a:r>
            <a:r>
              <a:rPr lang="en-US" sz="1000" b="1" dirty="0" smtClean="0">
                <a:solidFill>
                  <a:srgbClr val="E60012"/>
                </a:solidFill>
                <a:ea typeface="맑은 고딕" panose="020B0503020000020004" pitchFamily="50" charset="-127"/>
                <a:cs typeface="HY그래픽M"/>
              </a:rPr>
              <a:t> </a:t>
            </a:r>
            <a:r>
              <a:rPr lang="ko-KR" altLang="en-US" sz="1000" b="1" dirty="0" smtClean="0">
                <a:solidFill>
                  <a:srgbClr val="E60012"/>
                </a:solidFill>
                <a:ea typeface="맑은 고딕" panose="020B0503020000020004" pitchFamily="50" charset="-127"/>
                <a:cs typeface="HY그래픽M"/>
              </a:rPr>
              <a:t>사용시 불안전한 행동 금지</a:t>
            </a:r>
            <a:endParaRPr sz="1000" b="1" dirty="0">
              <a:ea typeface="맑은 고딕" panose="020B0503020000020004" pitchFamily="50" charset="-127"/>
              <a:cs typeface="HY그래픽M"/>
            </a:endParaRPr>
          </a:p>
        </p:txBody>
      </p:sp>
      <p:sp>
        <p:nvSpPr>
          <p:cNvPr id="29" name="object 15"/>
          <p:cNvSpPr txBox="1"/>
          <p:nvPr/>
        </p:nvSpPr>
        <p:spPr>
          <a:xfrm>
            <a:off x="642727" y="6817714"/>
            <a:ext cx="3628686" cy="698653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90488" marR="5080" indent="-77788">
              <a:lnSpc>
                <a:spcPct val="142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000" spc="-7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말비계</a:t>
            </a:r>
            <a:r>
              <a:rPr lang="ko-KR" altLang="en-US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 측면 등에서의 작업은 </a:t>
            </a:r>
            <a:r>
              <a:rPr lang="ko-KR" altLang="en-US" sz="1000" spc="-7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추락위험</a:t>
            </a:r>
            <a:r>
              <a:rPr lang="ko-KR" altLang="en-US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 노출로 금지</a:t>
            </a:r>
            <a:endParaRPr lang="en-US" altLang="ko-KR" sz="1000" spc="-70" dirty="0" smtClean="0">
              <a:solidFill>
                <a:srgbClr val="FF0000"/>
              </a:solidFill>
              <a:ea typeface="맑은 고딕" panose="020B0503020000020004" pitchFamily="50" charset="-127"/>
              <a:cs typeface="HY그래픽M"/>
            </a:endParaRPr>
          </a:p>
          <a:p>
            <a:pPr marL="90488" marR="5080" indent="-77788">
              <a:lnSpc>
                <a:spcPct val="1427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000" spc="-7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말비계에서</a:t>
            </a:r>
            <a:r>
              <a:rPr lang="ko-KR" altLang="en-US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 작업 시 허리를 굽혀서 오히려 위험에 노출되는</a:t>
            </a:r>
            <a:endParaRPr lang="en-US" altLang="ko-KR" sz="1000" spc="-70" dirty="0" smtClean="0">
              <a:solidFill>
                <a:srgbClr val="FF0000"/>
              </a:solidFill>
              <a:ea typeface="맑은 고딕" panose="020B0503020000020004" pitchFamily="50" charset="-127"/>
              <a:cs typeface="HY그래픽M"/>
            </a:endParaRPr>
          </a:p>
          <a:p>
            <a:pPr marL="12700" marR="5080">
              <a:lnSpc>
                <a:spcPct val="142700"/>
              </a:lnSpc>
              <a:spcBef>
                <a:spcPts val="100"/>
              </a:spcBef>
            </a:pPr>
            <a:r>
              <a:rPr lang="en-US" altLang="ko-KR" sz="1000" spc="-70" dirty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 </a:t>
            </a:r>
            <a:r>
              <a:rPr lang="ko-KR" altLang="en-US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 경우에는 </a:t>
            </a:r>
            <a:r>
              <a:rPr lang="en-US" altLang="ko-KR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A</a:t>
            </a:r>
            <a:r>
              <a:rPr lang="ko-KR" altLang="en-US" sz="1000" spc="-7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형사다리</a:t>
            </a:r>
            <a:r>
              <a:rPr lang="en-US" altLang="ko-KR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(2</a:t>
            </a:r>
            <a:r>
              <a:rPr lang="ko-KR" altLang="en-US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인</a:t>
            </a:r>
            <a:r>
              <a:rPr lang="en-US" altLang="ko-KR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1</a:t>
            </a:r>
            <a:r>
              <a:rPr lang="ko-KR" altLang="en-US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조</a:t>
            </a:r>
            <a:r>
              <a:rPr lang="en-US" altLang="ko-KR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) </a:t>
            </a:r>
            <a:r>
              <a:rPr lang="ko-KR" altLang="en-US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또는 높이 조절이 가능한 </a:t>
            </a:r>
            <a:r>
              <a:rPr lang="ko-KR" altLang="en-US" sz="1000" spc="-70" dirty="0" err="1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말비계</a:t>
            </a:r>
            <a:r>
              <a:rPr lang="ko-KR" altLang="en-US" sz="1000" spc="-70" dirty="0" smtClean="0">
                <a:solidFill>
                  <a:srgbClr val="FF0000"/>
                </a:solidFill>
                <a:ea typeface="맑은 고딕" panose="020B0503020000020004" pitchFamily="50" charset="-127"/>
                <a:cs typeface="HY그래픽M"/>
              </a:rPr>
              <a:t> 활용</a:t>
            </a:r>
            <a:endParaRPr lang="ko-KR" altLang="en-US" sz="1000" spc="-70" dirty="0">
              <a:solidFill>
                <a:srgbClr val="FF0000"/>
              </a:solidFill>
              <a:ea typeface="맑은 고딕" panose="020B0503020000020004" pitchFamily="50" charset="-127"/>
              <a:cs typeface="HY그래픽M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1067" y="6249020"/>
            <a:ext cx="1918732" cy="1231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31" name="직사각형 30"/>
          <p:cNvSpPr/>
          <p:nvPr/>
        </p:nvSpPr>
        <p:spPr>
          <a:xfrm rot="20794576">
            <a:off x="1582513" y="3058693"/>
            <a:ext cx="1249829" cy="19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20" b="1" u="sng" kern="0" spc="-70" baseline="-2500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작업 전 기본안전장구 착용 必</a:t>
            </a:r>
            <a:endParaRPr lang="ko-KR" altLang="en-US" sz="1020" b="1" u="sng" baseline="-25000" dirty="0">
              <a:solidFill>
                <a:srgbClr val="FF0000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577756" y="5017801"/>
            <a:ext cx="5762043" cy="1193537"/>
            <a:chOff x="577756" y="5017801"/>
            <a:chExt cx="5762043" cy="119353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756" y="5045052"/>
              <a:ext cx="1620890" cy="911202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23403" y="5040764"/>
              <a:ext cx="1356143" cy="91549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 bwMode="gray">
            <a:xfrm>
              <a:off x="825678" y="5998179"/>
              <a:ext cx="1134609" cy="205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800" b="1" i="0" dirty="0" err="1" smtClean="0">
                  <a:latin typeface="+mn-ea"/>
                  <a:ea typeface="+mn-ea"/>
                </a:rPr>
                <a:t>말비계</a:t>
              </a:r>
              <a:r>
                <a:rPr lang="en-US" altLang="ko-KR" sz="800" b="1" dirty="0">
                  <a:latin typeface="+mn-ea"/>
                  <a:ea typeface="+mn-ea"/>
                </a:rPr>
                <a:t>(</a:t>
              </a:r>
              <a:r>
                <a:rPr lang="ko-KR" altLang="en-US" sz="800" b="1" i="0" dirty="0" smtClean="0">
                  <a:latin typeface="+mn-ea"/>
                  <a:ea typeface="+mn-ea"/>
                </a:rPr>
                <a:t>일반형</a:t>
              </a:r>
              <a:r>
                <a:rPr lang="en-US" altLang="ko-KR" sz="800" b="1" i="0" dirty="0" smtClean="0">
                  <a:latin typeface="+mn-ea"/>
                  <a:ea typeface="+mn-ea"/>
                </a:rPr>
                <a:t>)</a:t>
              </a:r>
              <a:endParaRPr lang="ko-KR" altLang="en-US" sz="800" b="1" i="0" dirty="0" smtClean="0">
                <a:latin typeface="+mn-ea"/>
                <a:ea typeface="+mn-ea"/>
              </a:endParaRPr>
            </a:p>
          </p:txBody>
        </p:sp>
        <p:sp>
          <p:nvSpPr>
            <p:cNvPr id="35" name="TextBox 34"/>
            <p:cNvSpPr txBox="1"/>
            <p:nvPr/>
          </p:nvSpPr>
          <p:spPr bwMode="gray">
            <a:xfrm>
              <a:off x="3692986" y="5990902"/>
              <a:ext cx="1231219" cy="2204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800" b="1" i="0" dirty="0" err="1" smtClean="0">
                  <a:latin typeface="+mn-ea"/>
                  <a:ea typeface="+mn-ea"/>
                </a:rPr>
                <a:t>말비계</a:t>
              </a:r>
              <a:r>
                <a:rPr lang="en-US" altLang="ko-KR" sz="800" b="1" i="0" dirty="0" smtClean="0">
                  <a:latin typeface="+mn-ea"/>
                  <a:ea typeface="+mn-ea"/>
                </a:rPr>
                <a:t>(</a:t>
              </a:r>
              <a:r>
                <a:rPr lang="ko-KR" altLang="en-US" sz="800" b="1" i="0" dirty="0" err="1" smtClean="0">
                  <a:latin typeface="+mn-ea"/>
                  <a:ea typeface="+mn-ea"/>
                </a:rPr>
                <a:t>안전난간</a:t>
              </a:r>
              <a:r>
                <a:rPr lang="ko-KR" altLang="en-US" sz="800" b="1" i="0" dirty="0" smtClean="0">
                  <a:latin typeface="+mn-ea"/>
                  <a:ea typeface="+mn-ea"/>
                </a:rPr>
                <a:t> </a:t>
              </a:r>
              <a:r>
                <a:rPr lang="ko-KR" altLang="en-US" sz="800" b="1" i="0" dirty="0" err="1" smtClean="0">
                  <a:latin typeface="+mn-ea"/>
                  <a:ea typeface="+mn-ea"/>
                </a:rPr>
                <a:t>부착형</a:t>
              </a:r>
              <a:r>
                <a:rPr lang="en-US" altLang="ko-KR" sz="800" b="1" i="0" dirty="0" smtClean="0">
                  <a:latin typeface="+mn-ea"/>
                  <a:ea typeface="+mn-ea"/>
                </a:rPr>
                <a:t>)</a:t>
              </a:r>
              <a:endParaRPr lang="ko-KR" altLang="en-US" sz="800" b="1" i="0" dirty="0" smtClean="0">
                <a:latin typeface="+mn-ea"/>
                <a:ea typeface="+mn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198646" y="5017801"/>
              <a:ext cx="1190901" cy="770980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sz="630" dirty="0" smtClean="0">
                  <a:ea typeface="맑은 고딕" panose="020B0503020000020004" pitchFamily="50" charset="-127"/>
                </a:rPr>
                <a:t> 높이 </a:t>
              </a:r>
              <a:r>
                <a:rPr lang="en-US" altLang="ko-KR" sz="630" dirty="0" smtClean="0">
                  <a:ea typeface="맑은 고딕" panose="020B0503020000020004" pitchFamily="50" charset="-127"/>
                </a:rPr>
                <a:t>1.2m </a:t>
              </a:r>
              <a:r>
                <a:rPr lang="ko-KR" altLang="en-US" sz="630" dirty="0" smtClean="0">
                  <a:ea typeface="맑은 고딕" panose="020B0503020000020004" pitchFamily="50" charset="-127"/>
                </a:rPr>
                <a:t>이하 작업 시 사용</a:t>
              </a:r>
              <a:endParaRPr lang="en-US" altLang="ko-KR" sz="630" dirty="0">
                <a:ea typeface="맑은 고딕" panose="020B0503020000020004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altLang="ko-KR" sz="630" spc="-60" dirty="0" smtClean="0">
                <a:ea typeface="맑은 고딕" panose="020B0503020000020004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ko-KR" sz="630" spc="-60" dirty="0">
                  <a:ea typeface="맑은 고딕" panose="020B0503020000020004" pitchFamily="50" charset="-127"/>
                </a:rPr>
                <a:t> </a:t>
              </a:r>
              <a:r>
                <a:rPr lang="ko-KR" altLang="en-US" sz="630" spc="-60" dirty="0" smtClean="0">
                  <a:ea typeface="맑은 고딕" panose="020B0503020000020004" pitchFamily="50" charset="-127"/>
                </a:rPr>
                <a:t>작업환경에 맞게 </a:t>
              </a:r>
              <a:r>
                <a:rPr lang="ko-KR" altLang="en-US" sz="630" spc="-60" dirty="0" err="1" smtClean="0">
                  <a:ea typeface="맑은 고딕" panose="020B0503020000020004" pitchFamily="50" charset="-127"/>
                </a:rPr>
                <a:t>아웃트리거</a:t>
              </a:r>
              <a:r>
                <a:rPr lang="ko-KR" altLang="en-US" sz="630" spc="-60" dirty="0" smtClean="0">
                  <a:ea typeface="맑은 고딕" panose="020B0503020000020004" pitchFamily="50" charset="-127"/>
                </a:rPr>
                <a:t> 펼침</a:t>
              </a:r>
              <a:endParaRPr lang="en-US" altLang="ko-KR" sz="630" spc="-60" dirty="0" smtClean="0">
                <a:ea typeface="맑은 고딕" panose="020B0503020000020004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altLang="ko-KR" sz="630" spc="-60" dirty="0">
                <a:ea typeface="맑은 고딕" panose="020B0503020000020004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ko-KR" sz="630" spc="-60" dirty="0" smtClean="0">
                  <a:ea typeface="맑은 고딕" panose="020B0503020000020004" pitchFamily="50" charset="-127"/>
                </a:rPr>
                <a:t> 2</a:t>
              </a:r>
              <a:r>
                <a:rPr lang="ko-KR" altLang="en-US" sz="630" spc="-60" dirty="0" smtClean="0">
                  <a:ea typeface="맑은 고딕" panose="020B0503020000020004" pitchFamily="50" charset="-127"/>
                </a:rPr>
                <a:t>인 이상 탑승 작업 금지</a:t>
              </a:r>
              <a:endParaRPr lang="en-US" altLang="ko-KR" sz="630" spc="-60" dirty="0" smtClean="0">
                <a:ea typeface="맑은 고딕" panose="020B0503020000020004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altLang="ko-KR" sz="630" spc="-60" dirty="0">
                <a:ea typeface="맑은 고딕" panose="020B0503020000020004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ko-KR" sz="630" spc="-60" dirty="0" smtClean="0">
                  <a:ea typeface="맑은 고딕" panose="020B0503020000020004" pitchFamily="50" charset="-127"/>
                </a:rPr>
                <a:t> </a:t>
              </a:r>
              <a:r>
                <a:rPr lang="ko-KR" altLang="en-US" sz="630" spc="-60" dirty="0" err="1" smtClean="0">
                  <a:ea typeface="맑은 고딕" panose="020B0503020000020004" pitchFamily="50" charset="-127"/>
                </a:rPr>
                <a:t>말비계</a:t>
              </a:r>
              <a:r>
                <a:rPr lang="ko-KR" altLang="en-US" sz="630" spc="-60" dirty="0" smtClean="0">
                  <a:ea typeface="맑은 고딕" panose="020B0503020000020004" pitchFamily="50" charset="-127"/>
                </a:rPr>
                <a:t> 양 </a:t>
              </a:r>
              <a:r>
                <a:rPr lang="ko-KR" altLang="en-US" sz="630" spc="-60" dirty="0" err="1" smtClean="0">
                  <a:ea typeface="맑은 고딕" panose="020B0503020000020004" pitchFamily="50" charset="-127"/>
                </a:rPr>
                <a:t>끝단에</a:t>
              </a:r>
              <a:r>
                <a:rPr lang="ko-KR" altLang="en-US" sz="630" spc="-60" dirty="0" smtClean="0">
                  <a:ea typeface="맑은 고딕" panose="020B0503020000020004" pitchFamily="50" charset="-127"/>
                </a:rPr>
                <a:t> 경보장치 설치</a:t>
              </a:r>
              <a:endParaRPr lang="ko-KR" altLang="en-US" sz="630" spc="-60" dirty="0"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991627" y="5040764"/>
              <a:ext cx="1348172" cy="674031"/>
            </a:xfrm>
            <a:prstGeom prst="rect">
              <a:avLst/>
            </a:prstGeom>
            <a:noFill/>
          </p:spPr>
          <p:txBody>
            <a:bodyPr wrap="square" lIns="36000" rIns="3600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sz="630" dirty="0" smtClean="0">
                  <a:ea typeface="맑은 고딕" panose="020B0503020000020004" pitchFamily="50" charset="-127"/>
                </a:rPr>
                <a:t> 높이 </a:t>
              </a:r>
              <a:r>
                <a:rPr lang="en-US" altLang="ko-KR" sz="630" dirty="0" smtClean="0">
                  <a:ea typeface="맑은 고딕" panose="020B0503020000020004" pitchFamily="50" charset="-127"/>
                </a:rPr>
                <a:t>1.2m </a:t>
              </a:r>
              <a:r>
                <a:rPr lang="ko-KR" altLang="en-US" sz="630" dirty="0" smtClean="0">
                  <a:ea typeface="맑은 고딕" panose="020B0503020000020004" pitchFamily="50" charset="-127"/>
                </a:rPr>
                <a:t>초과 </a:t>
              </a:r>
              <a:r>
                <a:rPr lang="ko-KR" altLang="en-US" sz="630" dirty="0" smtClean="0">
                  <a:ea typeface="맑은 고딕" panose="020B0503020000020004" pitchFamily="50" charset="-127"/>
                </a:rPr>
                <a:t>작업 시 사용</a:t>
              </a:r>
              <a:endParaRPr lang="en-US" altLang="ko-KR" sz="630" dirty="0" smtClean="0">
                <a:ea typeface="맑은 고딕" panose="020B0503020000020004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altLang="ko-KR" sz="630" dirty="0">
                <a:ea typeface="맑은 고딕" panose="020B0503020000020004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ko-KR" sz="630" dirty="0" smtClean="0">
                  <a:ea typeface="맑은 고딕" panose="020B0503020000020004" pitchFamily="50" charset="-127"/>
                </a:rPr>
                <a:t> </a:t>
              </a:r>
              <a:r>
                <a:rPr lang="ko-KR" altLang="en-US" sz="630" spc="-60" dirty="0" smtClean="0">
                  <a:ea typeface="맑은 고딕" panose="020B0503020000020004" pitchFamily="50" charset="-127"/>
                </a:rPr>
                <a:t>작업환경에 맞게 </a:t>
              </a:r>
              <a:r>
                <a:rPr lang="ko-KR" altLang="en-US" sz="630" spc="-60" dirty="0" err="1" smtClean="0">
                  <a:ea typeface="맑은 고딕" panose="020B0503020000020004" pitchFamily="50" charset="-127"/>
                </a:rPr>
                <a:t>아웃트리거</a:t>
              </a:r>
              <a:r>
                <a:rPr lang="ko-KR" altLang="en-US" sz="630" spc="-60" dirty="0" smtClean="0">
                  <a:ea typeface="맑은 고딕" panose="020B0503020000020004" pitchFamily="50" charset="-127"/>
                </a:rPr>
                <a:t> 펼침</a:t>
              </a:r>
              <a:endParaRPr lang="en-US" altLang="ko-KR" sz="630" spc="-60" dirty="0" smtClean="0">
                <a:ea typeface="맑은 고딕" panose="020B0503020000020004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altLang="ko-KR" sz="630" spc="-60" dirty="0">
                <a:ea typeface="맑은 고딕" panose="020B0503020000020004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altLang="ko-KR" sz="630" spc="-60" dirty="0" smtClean="0">
                  <a:ea typeface="맑은 고딕" panose="020B0503020000020004" pitchFamily="50" charset="-127"/>
                </a:rPr>
                <a:t> 2</a:t>
              </a:r>
              <a:r>
                <a:rPr lang="ko-KR" altLang="en-US" sz="630" spc="-60" dirty="0" smtClean="0">
                  <a:ea typeface="맑은 고딕" panose="020B0503020000020004" pitchFamily="50" charset="-127"/>
                </a:rPr>
                <a:t>인 이상 탑승 작업 금지</a:t>
              </a:r>
              <a:endParaRPr lang="en-US" altLang="ko-KR" sz="630" spc="-60" dirty="0" smtClean="0">
                <a:ea typeface="맑은 고딕" panose="020B0503020000020004" pitchFamily="50" charset="-127"/>
              </a:endParaRPr>
            </a:p>
            <a:p>
              <a:endParaRPr lang="en-US" altLang="ko-KR" sz="630" spc="-60" dirty="0"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393585" y="7545040"/>
            <a:ext cx="5946213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b="1" kern="0" dirty="0">
                <a:ea typeface="맑은 고딕" panose="020B0503020000020004" pitchFamily="50" charset="-127"/>
              </a:rPr>
              <a:t>[</a:t>
            </a:r>
            <a:r>
              <a:rPr lang="ko-KR" altLang="en-US" b="1" kern="0" dirty="0">
                <a:ea typeface="맑은 고딕" panose="020B0503020000020004" pitchFamily="50" charset="-127"/>
              </a:rPr>
              <a:t>세부규칙 </a:t>
            </a:r>
            <a:r>
              <a:rPr lang="en-US" altLang="ko-KR" b="1" kern="0" dirty="0">
                <a:ea typeface="맑은 고딕" panose="020B0503020000020004" pitchFamily="50" charset="-127"/>
              </a:rPr>
              <a:t>SGR 5_1] </a:t>
            </a:r>
            <a:endParaRPr lang="en-US" altLang="ko-KR" b="1" kern="0" spc="-4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b="1" kern="0" dirty="0">
                <a:ea typeface="맑은 고딕" panose="020B0503020000020004" pitchFamily="50" charset="-127"/>
              </a:rPr>
              <a:t>  </a:t>
            </a:r>
            <a:r>
              <a:rPr lang="ko-KR" altLang="en-US" kern="0" dirty="0">
                <a:ea typeface="맑은 고딕" panose="020B0503020000020004" pitchFamily="50" charset="-127"/>
              </a:rPr>
              <a:t>○ 고소작업대의 종류</a:t>
            </a:r>
            <a:endParaRPr lang="en-US" altLang="ko-KR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kern="0" dirty="0">
              <a:ea typeface="맑은 고딕" panose="020B0503020000020004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735598" y="8056736"/>
            <a:ext cx="5262186" cy="1167706"/>
            <a:chOff x="805480" y="4695202"/>
            <a:chExt cx="5262186" cy="905808"/>
          </a:xfrm>
        </p:grpSpPr>
        <p:grpSp>
          <p:nvGrpSpPr>
            <p:cNvPr id="41" name="그룹 40"/>
            <p:cNvGrpSpPr/>
            <p:nvPr/>
          </p:nvGrpSpPr>
          <p:grpSpPr>
            <a:xfrm>
              <a:off x="805480" y="4701870"/>
              <a:ext cx="1457102" cy="899140"/>
              <a:chOff x="483281" y="3886188"/>
              <a:chExt cx="1457102" cy="1666045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281" y="3886188"/>
                <a:ext cx="1457102" cy="1666045"/>
              </a:xfrm>
              <a:prstGeom prst="rect">
                <a:avLst/>
              </a:prstGeom>
            </p:spPr>
          </p:pic>
          <p:sp>
            <p:nvSpPr>
              <p:cNvPr id="49" name="TextBox 48"/>
              <p:cNvSpPr txBox="1"/>
              <p:nvPr/>
            </p:nvSpPr>
            <p:spPr bwMode="gray">
              <a:xfrm>
                <a:off x="725824" y="3888859"/>
                <a:ext cx="972015" cy="205881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800" b="1" i="0" dirty="0" err="1" smtClean="0">
                    <a:latin typeface="+mn-ea"/>
                    <a:ea typeface="+mn-ea"/>
                  </a:rPr>
                  <a:t>시저형</a:t>
                </a:r>
                <a:endParaRPr lang="ko-KR" altLang="en-US" sz="800" b="1" i="0" dirty="0" smtClean="0">
                  <a:latin typeface="+mn-ea"/>
                  <a:ea typeface="+mn-ea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2780990" y="4695202"/>
              <a:ext cx="1301533" cy="893579"/>
              <a:chOff x="2651388" y="3878678"/>
              <a:chExt cx="1301533" cy="1655741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51388" y="3886189"/>
                <a:ext cx="1301533" cy="1648230"/>
              </a:xfrm>
              <a:prstGeom prst="rect">
                <a:avLst/>
              </a:prstGeom>
            </p:spPr>
          </p:pic>
          <p:sp>
            <p:nvSpPr>
              <p:cNvPr id="47" name="TextBox 46"/>
              <p:cNvSpPr txBox="1"/>
              <p:nvPr/>
            </p:nvSpPr>
            <p:spPr bwMode="gray">
              <a:xfrm>
                <a:off x="2975393" y="3878678"/>
                <a:ext cx="712811" cy="299872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800" b="1" i="0" dirty="0" err="1" smtClean="0">
                    <a:latin typeface="+mn-ea"/>
                    <a:ea typeface="+mn-ea"/>
                  </a:rPr>
                  <a:t>스카이</a:t>
                </a:r>
                <a:r>
                  <a:rPr lang="ko-KR" altLang="en-US" sz="800" b="1" dirty="0" err="1">
                    <a:latin typeface="+mn-ea"/>
                    <a:ea typeface="+mn-ea"/>
                  </a:rPr>
                  <a:t>형</a:t>
                </a:r>
                <a:endParaRPr lang="ko-KR" altLang="en-US" sz="800" b="1" i="0" dirty="0" smtClean="0">
                  <a:latin typeface="+mn-ea"/>
                  <a:ea typeface="+mn-ea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4602591" y="4701870"/>
              <a:ext cx="1465075" cy="899140"/>
              <a:chOff x="4602591" y="3886188"/>
              <a:chExt cx="1465075" cy="1666045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2591" y="3886188"/>
                <a:ext cx="1465075" cy="1666045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 bwMode="gray">
              <a:xfrm>
                <a:off x="4849120" y="3904424"/>
                <a:ext cx="972015" cy="205881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800" b="1" i="0" dirty="0" err="1" smtClean="0">
                    <a:latin typeface="+mn-ea"/>
                    <a:ea typeface="+mn-ea"/>
                  </a:rPr>
                  <a:t>버킷형</a:t>
                </a:r>
                <a:endParaRPr lang="ko-KR" altLang="en-US" sz="800" b="1" i="0" dirty="0" smtClean="0">
                  <a:latin typeface="+mn-ea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715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320538" y="1004906"/>
            <a:ext cx="6218910" cy="8492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Bef>
                <a:spcPts val="0"/>
              </a:spcBef>
            </a:pPr>
            <a:r>
              <a:rPr lang="ko-KR" altLang="en-US" sz="1000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latin typeface="+mn-ea"/>
                <a:ea typeface="+mn-ea"/>
              </a:rPr>
              <a:t>○ 고소작업대 사용 시 안전수칙</a:t>
            </a:r>
            <a:endParaRPr lang="en-US" altLang="ko-KR" sz="1000" kern="0" dirty="0">
              <a:latin typeface="+mn-ea"/>
              <a:ea typeface="+mn-ea"/>
            </a:endParaRPr>
          </a:p>
          <a:p>
            <a:pPr>
              <a:lnSpc>
                <a:spcPts val="1500"/>
              </a:lnSpc>
              <a:spcBef>
                <a:spcPts val="0"/>
              </a:spcBef>
            </a:pPr>
            <a:r>
              <a:rPr lang="en-US" altLang="ko-KR" sz="1000" kern="0" spc="-40" dirty="0" smtClean="0">
                <a:latin typeface="+mn-ea"/>
                <a:ea typeface="+mn-ea"/>
              </a:rPr>
              <a:t>     - SGR 4</a:t>
            </a:r>
            <a:r>
              <a:rPr lang="ko-KR" altLang="en-US" sz="1000" kern="0" spc="-40" dirty="0" smtClean="0">
                <a:latin typeface="+mn-ea"/>
                <a:ea typeface="+mn-ea"/>
              </a:rPr>
              <a:t>번 입회 대상 및 </a:t>
            </a:r>
            <a:r>
              <a:rPr lang="ko-KR" altLang="en-US" sz="1000" kern="0" spc="-40" dirty="0" err="1" smtClean="0">
                <a:latin typeface="+mn-ea"/>
                <a:ea typeface="+mn-ea"/>
              </a:rPr>
              <a:t>작업계획서</a:t>
            </a:r>
            <a:r>
              <a:rPr lang="ko-KR" altLang="en-US" sz="1000" kern="0" spc="-40" dirty="0" smtClean="0">
                <a:latin typeface="+mn-ea"/>
                <a:ea typeface="+mn-ea"/>
              </a:rPr>
              <a:t> 대상 중 세부 고위험 </a:t>
            </a:r>
            <a:r>
              <a:rPr lang="ko-KR" altLang="en-US" sz="1000" kern="0" spc="-40" dirty="0" err="1" smtClean="0">
                <a:latin typeface="+mn-ea"/>
                <a:ea typeface="+mn-ea"/>
              </a:rPr>
              <a:t>작업유형에</a:t>
            </a:r>
            <a:r>
              <a:rPr lang="ko-KR" altLang="en-US" sz="1000" kern="0" spc="-40" dirty="0" smtClean="0">
                <a:latin typeface="+mn-ea"/>
                <a:ea typeface="+mn-ea"/>
              </a:rPr>
              <a:t> 따라 입회 및 </a:t>
            </a:r>
            <a:r>
              <a:rPr lang="ko-KR" altLang="en-US" sz="1000" kern="0" spc="-40" dirty="0" err="1" smtClean="0">
                <a:latin typeface="+mn-ea"/>
                <a:ea typeface="+mn-ea"/>
              </a:rPr>
              <a:t>작업계획서</a:t>
            </a:r>
            <a:r>
              <a:rPr lang="ko-KR" altLang="en-US" sz="1000" kern="0" spc="-40" dirty="0" smtClean="0">
                <a:latin typeface="+mn-ea"/>
                <a:ea typeface="+mn-ea"/>
              </a:rPr>
              <a:t> 작성</a:t>
            </a:r>
            <a:endParaRPr lang="en-US" altLang="ko-KR" sz="1000" kern="0" spc="-40" dirty="0" smtClean="0">
              <a:latin typeface="+mn-ea"/>
              <a:ea typeface="+mn-ea"/>
            </a:endParaRPr>
          </a:p>
          <a:p>
            <a:pPr>
              <a:lnSpc>
                <a:spcPts val="1500"/>
              </a:lnSpc>
              <a:spcBef>
                <a:spcPts val="0"/>
              </a:spcBef>
            </a:pPr>
            <a:r>
              <a:rPr lang="en-US" altLang="ko-KR" sz="1000" kern="0" spc="-40" dirty="0" smtClean="0">
                <a:latin typeface="+mn-ea"/>
                <a:ea typeface="+mn-ea"/>
              </a:rPr>
              <a:t>     </a:t>
            </a:r>
            <a:r>
              <a:rPr lang="en-US" altLang="ko-KR" sz="1000" kern="0" spc="-40" dirty="0">
                <a:latin typeface="+mn-ea"/>
                <a:ea typeface="+mn-ea"/>
              </a:rPr>
              <a:t>- </a:t>
            </a:r>
            <a:r>
              <a:rPr lang="ko-KR" altLang="en-US" sz="1000" spc="-60" dirty="0" err="1" smtClean="0">
                <a:latin typeface="+mn-ea"/>
                <a:ea typeface="+mn-ea"/>
              </a:rPr>
              <a:t>주정차</a:t>
            </a:r>
            <a:r>
              <a:rPr lang="ko-KR" altLang="en-US" sz="1000" spc="-60" dirty="0" smtClean="0">
                <a:latin typeface="+mn-ea"/>
                <a:ea typeface="+mn-ea"/>
              </a:rPr>
              <a:t> </a:t>
            </a:r>
            <a:r>
              <a:rPr lang="ko-KR" altLang="en-US" sz="1000" spc="-60" dirty="0">
                <a:latin typeface="+mn-ea"/>
                <a:ea typeface="+mn-ea"/>
              </a:rPr>
              <a:t>된 고소</a:t>
            </a:r>
            <a:r>
              <a:rPr lang="en-US" altLang="ko-KR" sz="1000" spc="-60" dirty="0">
                <a:latin typeface="+mn-ea"/>
                <a:ea typeface="+mn-ea"/>
              </a:rPr>
              <a:t>(</a:t>
            </a:r>
            <a:r>
              <a:rPr lang="ko-KR" altLang="en-US" sz="1000" spc="-60" dirty="0">
                <a:latin typeface="+mn-ea"/>
                <a:ea typeface="+mn-ea"/>
              </a:rPr>
              <a:t>작업</a:t>
            </a:r>
            <a:r>
              <a:rPr lang="en-US" altLang="ko-KR" sz="1000" spc="-60" dirty="0">
                <a:latin typeface="+mn-ea"/>
                <a:ea typeface="+mn-ea"/>
              </a:rPr>
              <a:t>)</a:t>
            </a:r>
            <a:r>
              <a:rPr lang="ko-KR" altLang="en-US" sz="1000" spc="-60" dirty="0">
                <a:latin typeface="+mn-ea"/>
                <a:ea typeface="+mn-ea"/>
              </a:rPr>
              <a:t>차량 주의로 </a:t>
            </a:r>
            <a:r>
              <a:rPr lang="ko-KR" altLang="en-US" sz="1000" spc="-60" dirty="0" err="1">
                <a:latin typeface="+mn-ea"/>
                <a:ea typeface="+mn-ea"/>
              </a:rPr>
              <a:t>라바콘</a:t>
            </a:r>
            <a:r>
              <a:rPr lang="ko-KR" altLang="en-US" sz="1000" spc="-60" dirty="0">
                <a:latin typeface="+mn-ea"/>
                <a:ea typeface="+mn-ea"/>
              </a:rPr>
              <a:t> </a:t>
            </a:r>
            <a:r>
              <a:rPr lang="ko-KR" altLang="en-US" sz="1000" spc="-60" dirty="0" smtClean="0">
                <a:latin typeface="+mn-ea"/>
                <a:ea typeface="+mn-ea"/>
              </a:rPr>
              <a:t>설치</a:t>
            </a:r>
            <a:r>
              <a:rPr lang="en-US" altLang="ko-KR" sz="1000" spc="-60" dirty="0" smtClean="0">
                <a:latin typeface="+mn-ea"/>
                <a:ea typeface="+mn-ea"/>
              </a:rPr>
              <a:t>(</a:t>
            </a:r>
            <a:r>
              <a:rPr lang="ko-KR" altLang="en-US" sz="1000" spc="-60" dirty="0">
                <a:latin typeface="+mn-ea"/>
                <a:ea typeface="+mn-ea"/>
              </a:rPr>
              <a:t>차량 </a:t>
            </a:r>
            <a:r>
              <a:rPr lang="ko-KR" altLang="en-US" sz="1000" spc="-60" dirty="0" err="1">
                <a:latin typeface="+mn-ea"/>
                <a:ea typeface="+mn-ea"/>
              </a:rPr>
              <a:t>주행방향</a:t>
            </a:r>
            <a:r>
              <a:rPr lang="ko-KR" altLang="en-US" sz="1000" spc="-60" dirty="0">
                <a:latin typeface="+mn-ea"/>
                <a:ea typeface="+mn-ea"/>
              </a:rPr>
              <a:t> 기준 앞쪽 안전 표지판 </a:t>
            </a:r>
            <a:r>
              <a:rPr lang="ko-KR" altLang="en-US" sz="1000" spc="-60" dirty="0" smtClean="0">
                <a:latin typeface="+mn-ea"/>
                <a:ea typeface="+mn-ea"/>
              </a:rPr>
              <a:t>설치</a:t>
            </a:r>
            <a:r>
              <a:rPr lang="en-US" altLang="ko-KR" sz="1000" spc="-60" dirty="0" smtClean="0">
                <a:latin typeface="+mn-ea"/>
                <a:ea typeface="+mn-ea"/>
              </a:rPr>
              <a:t>)</a:t>
            </a:r>
            <a:endParaRPr lang="ko-KR" altLang="en-US" sz="1000" spc="-60" dirty="0">
              <a:latin typeface="+mn-ea"/>
              <a:ea typeface="+mn-ea"/>
            </a:endParaRPr>
          </a:p>
          <a:p>
            <a:pPr defTabSz="914400">
              <a:lnSpc>
                <a:spcPts val="1500"/>
              </a:lnSpc>
              <a:spcBef>
                <a:spcPts val="0"/>
              </a:spcBef>
            </a:pPr>
            <a:r>
              <a:rPr lang="ko-KR" altLang="en-US" sz="1000" kern="0" spc="-40" dirty="0">
                <a:latin typeface="+mn-ea"/>
                <a:ea typeface="+mn-ea"/>
              </a:rPr>
              <a:t>     </a:t>
            </a:r>
            <a:r>
              <a:rPr lang="en-US" altLang="ko-KR" sz="1000" kern="0" spc="-40" dirty="0">
                <a:latin typeface="+mn-ea"/>
                <a:ea typeface="+mn-ea"/>
              </a:rPr>
              <a:t>- </a:t>
            </a:r>
            <a:r>
              <a:rPr lang="ko-KR" altLang="en-US" sz="1000" kern="0" spc="-40" dirty="0">
                <a:latin typeface="+mn-ea"/>
                <a:ea typeface="+mn-ea"/>
              </a:rPr>
              <a:t>고소</a:t>
            </a:r>
            <a:r>
              <a:rPr lang="en-US" altLang="ko-KR" sz="1000" kern="0" spc="-40" dirty="0">
                <a:latin typeface="+mn-ea"/>
                <a:ea typeface="+mn-ea"/>
              </a:rPr>
              <a:t>(</a:t>
            </a:r>
            <a:r>
              <a:rPr lang="ko-KR" altLang="en-US" sz="1000" kern="0" spc="-40" dirty="0">
                <a:latin typeface="+mn-ea"/>
                <a:ea typeface="+mn-ea"/>
              </a:rPr>
              <a:t>작업</a:t>
            </a:r>
            <a:r>
              <a:rPr lang="en-US" altLang="ko-KR" sz="1000" kern="0" spc="-40" dirty="0">
                <a:latin typeface="+mn-ea"/>
                <a:ea typeface="+mn-ea"/>
              </a:rPr>
              <a:t>)</a:t>
            </a:r>
            <a:r>
              <a:rPr lang="ko-KR" altLang="en-US" sz="1000" kern="0" spc="-40" dirty="0">
                <a:latin typeface="+mn-ea"/>
                <a:ea typeface="+mn-ea"/>
              </a:rPr>
              <a:t>차량의 한쪽 바퀴에 고임목 설치</a:t>
            </a:r>
            <a:r>
              <a:rPr lang="en-US" altLang="ko-KR" sz="1000" kern="0" spc="-40" dirty="0">
                <a:latin typeface="+mn-ea"/>
                <a:ea typeface="+mn-ea"/>
              </a:rPr>
              <a:t>. </a:t>
            </a:r>
            <a:r>
              <a:rPr lang="ko-KR" altLang="en-US" sz="1000" kern="0" spc="-40" dirty="0">
                <a:latin typeface="+mn-ea"/>
                <a:ea typeface="+mn-ea"/>
              </a:rPr>
              <a:t>단</a:t>
            </a:r>
            <a:r>
              <a:rPr lang="en-US" altLang="ko-KR" sz="1000" kern="0" spc="-40" dirty="0">
                <a:latin typeface="+mn-ea"/>
                <a:ea typeface="+mn-ea"/>
              </a:rPr>
              <a:t>, </a:t>
            </a:r>
            <a:r>
              <a:rPr lang="ko-KR" altLang="en-US" sz="1000" kern="0" spc="-40" dirty="0">
                <a:latin typeface="+mn-ea"/>
                <a:ea typeface="+mn-ea"/>
              </a:rPr>
              <a:t>차량이 벽면</a:t>
            </a:r>
            <a:r>
              <a:rPr lang="en-US" altLang="ko-KR" sz="1000" kern="0" spc="-40" dirty="0">
                <a:latin typeface="+mn-ea"/>
                <a:ea typeface="+mn-ea"/>
              </a:rPr>
              <a:t>(</a:t>
            </a:r>
            <a:r>
              <a:rPr lang="ko-KR" altLang="en-US" sz="1000" kern="0" spc="-40" dirty="0">
                <a:latin typeface="+mn-ea"/>
                <a:ea typeface="+mn-ea"/>
              </a:rPr>
              <a:t>연석</a:t>
            </a:r>
            <a:r>
              <a:rPr lang="en-US" altLang="ko-KR" sz="1000" kern="0" spc="-40" dirty="0">
                <a:latin typeface="+mn-ea"/>
                <a:ea typeface="+mn-ea"/>
              </a:rPr>
              <a:t>) </a:t>
            </a:r>
            <a:r>
              <a:rPr lang="ko-KR" altLang="en-US" sz="1000" kern="0" spc="-40" dirty="0">
                <a:latin typeface="+mn-ea"/>
                <a:ea typeface="+mn-ea"/>
              </a:rPr>
              <a:t>등에 지지될 수 있도록 핸들을 돌려야 함</a:t>
            </a:r>
            <a:endParaRPr lang="en-US" altLang="ko-KR" sz="1000" kern="0" spc="-40" dirty="0">
              <a:latin typeface="+mn-ea"/>
              <a:ea typeface="+mn-ea"/>
            </a:endParaRPr>
          </a:p>
          <a:p>
            <a:pPr defTabSz="914400">
              <a:lnSpc>
                <a:spcPts val="1500"/>
              </a:lnSpc>
            </a:pPr>
            <a:r>
              <a:rPr lang="en-US" altLang="ko-KR" sz="1000" dirty="0" smtClean="0">
                <a:latin typeface="+mn-ea"/>
                <a:ea typeface="+mn-ea"/>
              </a:rPr>
              <a:t>     </a:t>
            </a:r>
            <a:r>
              <a:rPr lang="ko-KR" altLang="ko-KR" sz="1000" dirty="0" smtClean="0">
                <a:latin typeface="+mn-ea"/>
                <a:ea typeface="+mn-ea"/>
              </a:rPr>
              <a:t>☞ </a:t>
            </a:r>
            <a:r>
              <a:rPr lang="ko-KR" altLang="ko-KR" sz="1000" dirty="0">
                <a:latin typeface="+mn-ea"/>
                <a:ea typeface="+mn-ea"/>
              </a:rPr>
              <a:t>벽면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ko-KR" sz="1000" dirty="0">
                <a:latin typeface="+mn-ea"/>
                <a:ea typeface="+mn-ea"/>
              </a:rPr>
              <a:t>연석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r>
              <a:rPr lang="ko-KR" altLang="ko-KR" sz="1000" dirty="0">
                <a:latin typeface="+mn-ea"/>
                <a:ea typeface="+mn-ea"/>
              </a:rPr>
              <a:t>이 없는 작업장의 경우에는</a:t>
            </a:r>
            <a:r>
              <a:rPr lang="en-US" altLang="ko-KR" sz="1000" dirty="0">
                <a:latin typeface="+mn-ea"/>
                <a:ea typeface="+mn-ea"/>
              </a:rPr>
              <a:t> 2</a:t>
            </a:r>
            <a:r>
              <a:rPr lang="ko-KR" altLang="ko-KR" sz="1000" dirty="0">
                <a:latin typeface="+mn-ea"/>
                <a:ea typeface="+mn-ea"/>
              </a:rPr>
              <a:t>개 바퀴에 고임목을 </a:t>
            </a:r>
            <a:r>
              <a:rPr lang="ko-KR" altLang="ko-KR" sz="1000" dirty="0" smtClean="0">
                <a:latin typeface="+mn-ea"/>
                <a:ea typeface="+mn-ea"/>
              </a:rPr>
              <a:t>설치함</a:t>
            </a:r>
            <a:endParaRPr lang="en-US" altLang="ko-KR" sz="1000" dirty="0" smtClean="0">
              <a:latin typeface="+mn-ea"/>
              <a:ea typeface="+mn-ea"/>
            </a:endParaRPr>
          </a:p>
          <a:p>
            <a:pPr defTabSz="914400">
              <a:lnSpc>
                <a:spcPts val="1500"/>
              </a:lnSpc>
            </a:pPr>
            <a:r>
              <a:rPr lang="en-US" altLang="ko-KR" sz="1000" kern="0" spc="-40" dirty="0">
                <a:latin typeface="+mn-ea"/>
                <a:ea typeface="+mn-ea"/>
              </a:rPr>
              <a:t> </a:t>
            </a:r>
            <a:r>
              <a:rPr lang="en-US" altLang="ko-KR" sz="1000" kern="0" spc="-40" dirty="0" smtClean="0">
                <a:latin typeface="+mn-ea"/>
                <a:ea typeface="+mn-ea"/>
              </a:rPr>
              <a:t>    </a:t>
            </a:r>
            <a:r>
              <a:rPr lang="en-US" altLang="ko-KR" sz="1000" kern="0" spc="-40" dirty="0" smtClean="0">
                <a:solidFill>
                  <a:srgbClr val="FF0000"/>
                </a:solidFill>
                <a:latin typeface="+mn-ea"/>
                <a:ea typeface="+mn-ea"/>
              </a:rPr>
              <a:t>※ </a:t>
            </a:r>
            <a:r>
              <a:rPr lang="ko-KR" altLang="en-US" sz="1000" kern="0" spc="-40" dirty="0" smtClean="0">
                <a:solidFill>
                  <a:srgbClr val="FF0000"/>
                </a:solidFill>
                <a:latin typeface="+mn-ea"/>
                <a:ea typeface="+mn-ea"/>
              </a:rPr>
              <a:t>아파트 주차장과 같이 주차 라인이 그려져 있는 모든 평지에서는 고임목 설치 제외</a:t>
            </a:r>
            <a:endParaRPr lang="en-US" altLang="ko-KR" sz="1000" kern="0" spc="-4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defTabSz="914400">
              <a:lnSpc>
                <a:spcPts val="1500"/>
              </a:lnSpc>
            </a:pPr>
            <a:r>
              <a:rPr lang="en-US" altLang="ko-KR" sz="1000" kern="0" spc="-4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kern="0" spc="-40" dirty="0" smtClean="0">
                <a:solidFill>
                  <a:srgbClr val="FF0000"/>
                </a:solidFill>
                <a:latin typeface="+mn-ea"/>
                <a:ea typeface="+mn-ea"/>
              </a:rPr>
              <a:t>     </a:t>
            </a:r>
            <a:r>
              <a:rPr lang="ko-KR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☞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참고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주차장에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스토퍼가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 설치 되어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있을시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n-ea"/>
                <a:ea typeface="+mn-ea"/>
              </a:rPr>
              <a:t>스토퍼가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  <a:ea typeface="+mn-ea"/>
              </a:rPr>
              <a:t> 고임목 역할로 봄</a:t>
            </a:r>
            <a:endParaRPr lang="en-US" altLang="ko-KR" sz="1000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1500"/>
              </a:lnSpc>
              <a:spcBef>
                <a:spcPts val="0"/>
              </a:spcBef>
            </a:pPr>
            <a:r>
              <a:rPr lang="en-US" altLang="ko-KR" sz="1000" kern="0" spc="-40" dirty="0" smtClean="0">
                <a:latin typeface="+mn-ea"/>
                <a:ea typeface="+mn-ea"/>
              </a:rPr>
              <a:t>     - </a:t>
            </a:r>
            <a:r>
              <a:rPr lang="ko-KR" altLang="en-US" sz="1000" kern="0" spc="-40" dirty="0" smtClean="0">
                <a:latin typeface="+mn-ea"/>
                <a:ea typeface="+mn-ea"/>
              </a:rPr>
              <a:t>실외 작업 시 풍속이 </a:t>
            </a:r>
            <a:r>
              <a:rPr lang="en-US" altLang="ko-KR" sz="1000" kern="0" spc="-40" dirty="0" smtClean="0">
                <a:latin typeface="+mn-ea"/>
                <a:ea typeface="+mn-ea"/>
              </a:rPr>
              <a:t>10m/s </a:t>
            </a:r>
            <a:r>
              <a:rPr lang="ko-KR" altLang="en-US" sz="1000" kern="0" spc="-40" dirty="0" smtClean="0">
                <a:latin typeface="+mn-ea"/>
                <a:ea typeface="+mn-ea"/>
              </a:rPr>
              <a:t>이상일 경우 중장비 사용 작업 금지</a:t>
            </a:r>
            <a:endParaRPr lang="en-US" altLang="ko-KR" sz="1000" kern="0" spc="-40" dirty="0" smtClean="0">
              <a:latin typeface="+mn-ea"/>
              <a:ea typeface="+mn-ea"/>
            </a:endParaRPr>
          </a:p>
          <a:p>
            <a:pPr>
              <a:lnSpc>
                <a:spcPts val="1500"/>
              </a:lnSpc>
              <a:spcBef>
                <a:spcPts val="0"/>
              </a:spcBef>
            </a:pPr>
            <a:r>
              <a:rPr lang="en-US" altLang="ko-KR" sz="1000" kern="0" spc="-40" dirty="0" smtClean="0">
                <a:latin typeface="+mn-ea"/>
                <a:ea typeface="+mn-ea"/>
              </a:rPr>
              <a:t>     - </a:t>
            </a:r>
            <a:r>
              <a:rPr lang="ko-KR" altLang="en-US" sz="1000" kern="0" spc="-40" dirty="0" err="1" smtClean="0">
                <a:latin typeface="+mn-ea"/>
                <a:ea typeface="+mn-ea"/>
              </a:rPr>
              <a:t>고소차량</a:t>
            </a:r>
            <a:r>
              <a:rPr lang="ko-KR" altLang="en-US" sz="1000" kern="0" spc="-40" dirty="0" smtClean="0">
                <a:latin typeface="+mn-ea"/>
                <a:ea typeface="+mn-ea"/>
              </a:rPr>
              <a:t> </a:t>
            </a:r>
            <a:r>
              <a:rPr lang="ko-KR" altLang="en-US" sz="1000" kern="0" spc="-40" dirty="0">
                <a:latin typeface="+mn-ea"/>
                <a:ea typeface="+mn-ea"/>
              </a:rPr>
              <a:t>전도 방지를 위한 </a:t>
            </a:r>
            <a:r>
              <a:rPr lang="ko-KR" altLang="en-US" sz="1000" kern="0" spc="-40" dirty="0" err="1">
                <a:latin typeface="+mn-ea"/>
                <a:ea typeface="+mn-ea"/>
              </a:rPr>
              <a:t>받임목</a:t>
            </a:r>
            <a:r>
              <a:rPr lang="ko-KR" altLang="en-US" sz="1000" kern="0" spc="-40" dirty="0">
                <a:latin typeface="+mn-ea"/>
                <a:ea typeface="+mn-ea"/>
              </a:rPr>
              <a:t> 설치</a:t>
            </a:r>
            <a:r>
              <a:rPr lang="ko-KR" altLang="en-US" sz="1000" kern="0" spc="-40" dirty="0" smtClean="0">
                <a:latin typeface="+mn-ea"/>
                <a:ea typeface="+mn-ea"/>
              </a:rPr>
              <a:t> </a:t>
            </a:r>
            <a:endParaRPr lang="en-US" altLang="ko-KR" sz="1000" kern="0" spc="-40" dirty="0" smtClean="0">
              <a:latin typeface="+mn-ea"/>
              <a:ea typeface="+mn-ea"/>
            </a:endParaRPr>
          </a:p>
          <a:p>
            <a:pPr>
              <a:lnSpc>
                <a:spcPts val="1500"/>
              </a:lnSpc>
              <a:spcBef>
                <a:spcPts val="0"/>
              </a:spcBef>
            </a:pPr>
            <a:r>
              <a:rPr lang="en-US" altLang="ko-KR" sz="1000" kern="0" spc="-40" dirty="0" smtClean="0">
                <a:latin typeface="+mn-ea"/>
                <a:ea typeface="+mn-ea"/>
              </a:rPr>
              <a:t>      </a:t>
            </a:r>
            <a:r>
              <a:rPr lang="ko-KR" altLang="en-US" sz="1000" kern="0" spc="-40" dirty="0" smtClean="0">
                <a:latin typeface="+mn-ea"/>
                <a:ea typeface="+mn-ea"/>
              </a:rPr>
              <a:t>☞ </a:t>
            </a:r>
            <a:r>
              <a:rPr lang="ko-KR" altLang="en-US" sz="1000" kern="0" spc="-40" dirty="0" err="1" smtClean="0">
                <a:latin typeface="+mn-ea"/>
                <a:ea typeface="+mn-ea"/>
              </a:rPr>
              <a:t>아웃트리거</a:t>
            </a:r>
            <a:r>
              <a:rPr lang="ko-KR" altLang="en-US" sz="1000" kern="0" spc="-40" dirty="0" smtClean="0">
                <a:latin typeface="+mn-ea"/>
                <a:ea typeface="+mn-ea"/>
              </a:rPr>
              <a:t> </a:t>
            </a:r>
            <a:r>
              <a:rPr lang="ko-KR" altLang="en-US" sz="1000" kern="0" spc="-40" dirty="0" err="1" smtClean="0">
                <a:latin typeface="+mn-ea"/>
                <a:ea typeface="+mn-ea"/>
              </a:rPr>
              <a:t>받임목은</a:t>
            </a:r>
            <a:r>
              <a:rPr lang="ko-KR" altLang="en-US" sz="1000" kern="0" spc="-40" dirty="0" smtClean="0">
                <a:latin typeface="+mn-ea"/>
                <a:ea typeface="+mn-ea"/>
              </a:rPr>
              <a:t> 평탄화 작업 후 설치 및 탑승 </a:t>
            </a:r>
            <a:r>
              <a:rPr lang="ko-KR" altLang="en-US" sz="1000" kern="0" spc="-40" dirty="0" err="1" smtClean="0">
                <a:latin typeface="+mn-ea"/>
                <a:ea typeface="+mn-ea"/>
              </a:rPr>
              <a:t>버킷은</a:t>
            </a:r>
            <a:r>
              <a:rPr lang="ko-KR" altLang="en-US" sz="1000" kern="0" spc="-40" dirty="0" smtClean="0">
                <a:latin typeface="+mn-ea"/>
                <a:ea typeface="+mn-ea"/>
              </a:rPr>
              <a:t> </a:t>
            </a:r>
            <a:r>
              <a:rPr lang="ko-KR" altLang="en-US" sz="1000" kern="0" spc="-40" dirty="0" err="1" smtClean="0">
                <a:latin typeface="+mn-ea"/>
                <a:ea typeface="+mn-ea"/>
              </a:rPr>
              <a:t>절연조치를</a:t>
            </a:r>
            <a:r>
              <a:rPr lang="ko-KR" altLang="en-US" sz="1000" kern="0" spc="-40" dirty="0" smtClean="0">
                <a:latin typeface="+mn-ea"/>
                <a:ea typeface="+mn-ea"/>
              </a:rPr>
              <a:t> 취해야 한다</a:t>
            </a:r>
            <a:r>
              <a:rPr lang="en-US" altLang="ko-KR" sz="1000" kern="0" spc="-4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ts val="1500"/>
              </a:lnSpc>
              <a:spcBef>
                <a:spcPts val="0"/>
              </a:spcBef>
            </a:pPr>
            <a:r>
              <a:rPr lang="en-US" altLang="ko-KR" sz="1000" kern="0" dirty="0" smtClean="0">
                <a:latin typeface="+mn-ea"/>
                <a:ea typeface="+mn-ea"/>
              </a:rPr>
              <a:t>  </a:t>
            </a:r>
            <a:r>
              <a:rPr lang="ko-KR" altLang="en-US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○ </a:t>
            </a:r>
            <a:r>
              <a:rPr lang="ko-KR" altLang="en-US" sz="1000" kern="0" spc="-70" dirty="0" err="1" smtClean="0">
                <a:solidFill>
                  <a:srgbClr val="FF0000"/>
                </a:solidFill>
                <a:latin typeface="+mn-ea"/>
                <a:ea typeface="+mn-ea"/>
              </a:rPr>
              <a:t>사다리차</a:t>
            </a:r>
            <a:r>
              <a:rPr lang="ko-KR" altLang="en-US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kern="0" spc="-70" dirty="0" err="1" smtClean="0">
                <a:solidFill>
                  <a:srgbClr val="FF0000"/>
                </a:solidFill>
                <a:latin typeface="+mn-ea"/>
                <a:ea typeface="+mn-ea"/>
              </a:rPr>
              <a:t>긴급사용</a:t>
            </a:r>
            <a:r>
              <a:rPr lang="ko-KR" altLang="en-US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kern="0" spc="-70" dirty="0">
                <a:solidFill>
                  <a:srgbClr val="FF0000"/>
                </a:solidFill>
                <a:latin typeface="+mn-ea"/>
                <a:ea typeface="+mn-ea"/>
              </a:rPr>
              <a:t>시 안전수칙</a:t>
            </a:r>
            <a:endParaRPr lang="en-US" altLang="ko-KR" sz="1000" kern="0" spc="-70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1500"/>
              </a:lnSpc>
              <a:spcBef>
                <a:spcPts val="0"/>
              </a:spcBef>
            </a:pPr>
            <a:r>
              <a:rPr lang="en-US" altLang="ko-KR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    - S</a:t>
            </a:r>
            <a:r>
              <a:rPr lang="ko-KR" altLang="en-US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등급 작업으로 긴급 사용 건에 대해서 </a:t>
            </a:r>
            <a:r>
              <a:rPr lang="ko-KR" altLang="en-US" sz="1000" kern="0" spc="-70" dirty="0" err="1" smtClean="0">
                <a:solidFill>
                  <a:srgbClr val="FF0000"/>
                </a:solidFill>
                <a:latin typeface="+mn-ea"/>
                <a:ea typeface="+mn-ea"/>
              </a:rPr>
              <a:t>도급사가</a:t>
            </a:r>
            <a:r>
              <a:rPr lang="ko-KR" altLang="en-US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 아닌 </a:t>
            </a:r>
            <a:r>
              <a:rPr lang="en-US" altLang="ko-KR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BP</a:t>
            </a:r>
            <a:r>
              <a:rPr lang="ko-KR" altLang="en-US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사의 </a:t>
            </a:r>
            <a:r>
              <a:rPr lang="ko-KR" altLang="en-US" sz="1000" kern="0" spc="-70" dirty="0" err="1" smtClean="0">
                <a:solidFill>
                  <a:srgbClr val="FF0000"/>
                </a:solidFill>
                <a:latin typeface="+mn-ea"/>
                <a:ea typeface="+mn-ea"/>
              </a:rPr>
              <a:t>작업팀장</a:t>
            </a:r>
            <a:r>
              <a:rPr lang="en-US" altLang="ko-KR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조장</a:t>
            </a:r>
            <a:r>
              <a:rPr lang="en-US" altLang="ko-KR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작업지휘자를 </a:t>
            </a:r>
            <a:r>
              <a:rPr lang="ko-KR" altLang="en-US" sz="1000" kern="0" spc="-70" dirty="0" err="1" smtClean="0">
                <a:solidFill>
                  <a:srgbClr val="FF0000"/>
                </a:solidFill>
                <a:latin typeface="+mn-ea"/>
                <a:ea typeface="+mn-ea"/>
              </a:rPr>
              <a:t>입회자로</a:t>
            </a:r>
            <a:r>
              <a:rPr lang="ko-KR" altLang="en-US" sz="1000" kern="0" spc="-70" dirty="0" smtClean="0">
                <a:solidFill>
                  <a:srgbClr val="FF0000"/>
                </a:solidFill>
                <a:latin typeface="+mn-ea"/>
                <a:ea typeface="+mn-ea"/>
              </a:rPr>
              <a:t> 지정 가능</a:t>
            </a:r>
            <a:endParaRPr lang="en-US" altLang="ko-KR" sz="1000" kern="0" spc="-7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1500"/>
              </a:lnSpc>
              <a:spcBef>
                <a:spcPts val="0"/>
              </a:spcBef>
            </a:pPr>
            <a:r>
              <a:rPr lang="en-US" altLang="ko-KR" sz="1000" kern="0" dirty="0" smtClean="0">
                <a:solidFill>
                  <a:srgbClr val="FF0000"/>
                </a:solidFill>
                <a:latin typeface="+mn-ea"/>
                <a:ea typeface="+mn-ea"/>
              </a:rPr>
              <a:t>     </a:t>
            </a:r>
            <a:r>
              <a:rPr lang="ko-KR" altLang="en-US" sz="1000" kern="0" dirty="0" smtClean="0">
                <a:solidFill>
                  <a:srgbClr val="FF0000"/>
                </a:solidFill>
                <a:latin typeface="+mn-ea"/>
                <a:ea typeface="+mn-ea"/>
              </a:rPr>
              <a:t>단</a:t>
            </a:r>
            <a:r>
              <a:rPr lang="en-US" altLang="ko-KR" sz="1000" kern="0" dirty="0" smtClean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1000" kern="0" dirty="0" err="1" smtClean="0">
                <a:solidFill>
                  <a:srgbClr val="FF0000"/>
                </a:solidFill>
                <a:latin typeface="+mn-ea"/>
                <a:ea typeface="+mn-ea"/>
              </a:rPr>
              <a:t>입회자로</a:t>
            </a:r>
            <a:r>
              <a:rPr lang="ko-KR" altLang="en-US" sz="1000" kern="0" dirty="0" smtClean="0">
                <a:solidFill>
                  <a:srgbClr val="FF0000"/>
                </a:solidFill>
                <a:latin typeface="+mn-ea"/>
                <a:ea typeface="+mn-ea"/>
              </a:rPr>
              <a:t> 지정된 자는 해당 작업 시 반드시 </a:t>
            </a:r>
            <a:r>
              <a:rPr lang="ko-KR" altLang="en-US" sz="1000" kern="0" dirty="0" err="1" smtClean="0">
                <a:solidFill>
                  <a:srgbClr val="FF0000"/>
                </a:solidFill>
                <a:latin typeface="+mn-ea"/>
                <a:ea typeface="+mn-ea"/>
              </a:rPr>
              <a:t>입회업무만</a:t>
            </a:r>
            <a:r>
              <a:rPr lang="ko-KR" altLang="en-US" sz="1000" kern="0" dirty="0" smtClean="0">
                <a:solidFill>
                  <a:srgbClr val="FF0000"/>
                </a:solidFill>
                <a:latin typeface="+mn-ea"/>
                <a:ea typeface="+mn-ea"/>
              </a:rPr>
              <a:t> 수행하여야 함</a:t>
            </a:r>
            <a:r>
              <a:rPr lang="en-US" altLang="ko-KR" sz="1000" kern="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000" kern="0" dirty="0" smtClean="0">
                <a:solidFill>
                  <a:srgbClr val="FF0000"/>
                </a:solidFill>
                <a:latin typeface="+mn-ea"/>
                <a:ea typeface="+mn-ea"/>
              </a:rPr>
              <a:t>근로자와 작업 금지</a:t>
            </a:r>
            <a:r>
              <a:rPr lang="en-US" altLang="ko-KR" sz="1000" kern="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</a:pP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  </a:t>
            </a:r>
          </a:p>
          <a:p>
            <a:pPr>
              <a:spcBef>
                <a:spcPts val="0"/>
              </a:spcBef>
            </a:pPr>
            <a:endParaRPr lang="en-US" altLang="ko-KR" sz="1000" kern="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</a:pP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0"/>
              </a:spcBef>
            </a:pP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 -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작업 차량 주변 안전구역 설정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라바콘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콘걸이대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라바콘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LED </a:t>
            </a:r>
            <a:r>
              <a:rPr lang="ko-KR" altLang="en-US" sz="1000" kern="0" baseline="30000" dirty="0" smtClean="0">
                <a:ea typeface="맑은 고딕" panose="020B0503020000020004" pitchFamily="50" charset="-127"/>
              </a:rPr>
              <a:t>야간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활용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☞ 작업 환경에 따라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시민통제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등 추가 조치 필요 시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콘걸이대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등 활용 </a:t>
            </a:r>
            <a:r>
              <a:rPr lang="ko-KR" altLang="en-US" sz="1000" kern="0" baseline="30000" dirty="0" smtClean="0">
                <a:ea typeface="맑은 고딕" panose="020B0503020000020004" pitchFamily="50" charset="-127"/>
              </a:rPr>
              <a:t>권고</a:t>
            </a:r>
            <a:endParaRPr lang="en-US" altLang="ko-KR" sz="1000" kern="0" baseline="30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baseline="3000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baseline="300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baseline="300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baseline="3000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baseline="300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baseline="3000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baseline="30000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baseline="3000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- </a:t>
            </a:r>
            <a:r>
              <a:rPr lang="ko-KR" altLang="en-US" sz="1000" kern="0" spc="-20" dirty="0">
                <a:ea typeface="맑은 고딕" panose="020B0503020000020004" pitchFamily="50" charset="-127"/>
              </a:rPr>
              <a:t>고소작업대 붐 이동 시 </a:t>
            </a:r>
            <a:r>
              <a:rPr lang="ko-KR" altLang="en-US" sz="1000" kern="0" spc="-20" dirty="0" err="1">
                <a:ea typeface="맑은 고딕" panose="020B0503020000020004" pitchFamily="50" charset="-127"/>
              </a:rPr>
              <a:t>버킷</a:t>
            </a:r>
            <a:r>
              <a:rPr lang="ko-KR" altLang="en-US" sz="1000" kern="0" spc="-2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spc="-20" baseline="30000" dirty="0" err="1">
                <a:ea typeface="맑은 고딕" panose="020B0503020000020004" pitchFamily="50" charset="-127"/>
              </a:rPr>
              <a:t>안전난간</a:t>
            </a:r>
            <a:r>
              <a:rPr lang="ko-KR" altLang="en-US" sz="1000" kern="0" spc="-20" dirty="0">
                <a:ea typeface="맑은 고딕" panose="020B0503020000020004" pitchFamily="50" charset="-127"/>
              </a:rPr>
              <a:t> 에 </a:t>
            </a:r>
            <a:r>
              <a:rPr lang="ko-KR" altLang="en-US" sz="1000" kern="0" spc="-20" dirty="0" err="1">
                <a:ea typeface="맑은 고딕" panose="020B0503020000020004" pitchFamily="50" charset="-127"/>
              </a:rPr>
              <a:t>안전고리</a:t>
            </a:r>
            <a:r>
              <a:rPr lang="ko-KR" altLang="en-US" sz="1000" kern="0" spc="-20" dirty="0">
                <a:ea typeface="맑은 고딕" panose="020B0503020000020004" pitchFamily="50" charset="-127"/>
              </a:rPr>
              <a:t> 체결 및 작업 전 주변 시설물에 </a:t>
            </a:r>
            <a:r>
              <a:rPr lang="ko-KR" altLang="en-US" sz="1000" kern="0" spc="-20" dirty="0" err="1">
                <a:ea typeface="맑은 고딕" panose="020B0503020000020004" pitchFamily="50" charset="-127"/>
              </a:rPr>
              <a:t>안전고리</a:t>
            </a:r>
            <a:r>
              <a:rPr lang="ko-KR" altLang="en-US" sz="1000" kern="0" spc="-20" dirty="0">
                <a:ea typeface="맑은 고딕" panose="020B0503020000020004" pitchFamily="50" charset="-127"/>
              </a:rPr>
              <a:t> 이동 체결</a:t>
            </a:r>
            <a:endParaRPr lang="en-US" altLang="ko-KR" sz="1000" kern="0" spc="-2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</a:t>
            </a:r>
            <a:r>
              <a:rPr lang="en-US" altLang="ko-KR" sz="1000" kern="0" dirty="0">
                <a:ea typeface="맑은 고딕" panose="020B0503020000020004" pitchFamily="50" charset="-127"/>
              </a:rPr>
              <a:t>- </a:t>
            </a:r>
            <a:r>
              <a:rPr lang="ko-KR" altLang="en-US" sz="1000" kern="0" dirty="0">
                <a:ea typeface="맑은 고딕" panose="020B0503020000020004" pitchFamily="50" charset="-127"/>
              </a:rPr>
              <a:t>고압 이상 주변 작업 시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활선경보기</a:t>
            </a:r>
            <a:r>
              <a:rPr lang="ko-KR" altLang="en-US" sz="1000" kern="0" dirty="0">
                <a:ea typeface="맑은 고딕" panose="020B0503020000020004" pitchFamily="50" charset="-127"/>
              </a:rPr>
              <a:t> 착용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</a:t>
            </a:r>
            <a:r>
              <a:rPr lang="en-US" altLang="ko-KR" sz="1000" kern="0" dirty="0">
                <a:ea typeface="맑은 고딕" panose="020B0503020000020004" pitchFamily="50" charset="-127"/>
              </a:rPr>
              <a:t>- </a:t>
            </a:r>
            <a:r>
              <a:rPr lang="ko-KR" altLang="en-US" sz="1000" kern="0" dirty="0">
                <a:ea typeface="맑은 고딕" panose="020B0503020000020004" pitchFamily="50" charset="-127"/>
              </a:rPr>
              <a:t>고소 작업 시 상</a:t>
            </a:r>
            <a:r>
              <a:rPr lang="en-US" altLang="ko-KR" sz="1000" kern="0" dirty="0">
                <a:ea typeface="맑은 고딕" panose="020B0503020000020004" pitchFamily="50" charset="-127"/>
              </a:rPr>
              <a:t>/</a:t>
            </a:r>
            <a:r>
              <a:rPr lang="ko-KR" altLang="en-US" sz="1000" kern="0" dirty="0">
                <a:ea typeface="맑은 고딕" panose="020B0503020000020004" pitchFamily="50" charset="-127"/>
              </a:rPr>
              <a:t>하부 동시 작업 금지</a:t>
            </a:r>
            <a:r>
              <a:rPr lang="en-US" altLang="ko-KR" sz="1000" kern="0" dirty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>
                <a:ea typeface="맑은 고딕" panose="020B0503020000020004" pitchFamily="50" charset="-127"/>
              </a:rPr>
              <a:t>모든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공구류는</a:t>
            </a:r>
            <a:r>
              <a:rPr lang="ko-KR" altLang="en-US" sz="1000" kern="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낙하방지</a:t>
            </a:r>
            <a:r>
              <a:rPr lang="ko-KR" altLang="en-US" sz="1000" kern="0" dirty="0">
                <a:ea typeface="맑은 고딕" panose="020B0503020000020004" pitchFamily="50" charset="-127"/>
              </a:rPr>
              <a:t> 조치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시행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 lIns="36000" rIns="36000"/>
          <a:lstStyle/>
          <a:p>
            <a:pPr algn="ctr"/>
            <a:fld id="{3AC34AA3-01D7-4AD7-B34B-D28A69592E25}" type="slidenum">
              <a:rPr lang="en-US" altLang="ko-KR" smtClean="0"/>
              <a:pPr algn="ctr"/>
              <a:t>13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5_1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09872" y="7545040"/>
            <a:ext cx="5770698" cy="1214436"/>
            <a:chOff x="588901" y="7955507"/>
            <a:chExt cx="5770698" cy="1214436"/>
          </a:xfrm>
        </p:grpSpPr>
        <p:grpSp>
          <p:nvGrpSpPr>
            <p:cNvPr id="6" name="그룹 5"/>
            <p:cNvGrpSpPr/>
            <p:nvPr/>
          </p:nvGrpSpPr>
          <p:grpSpPr>
            <a:xfrm>
              <a:off x="588901" y="7955507"/>
              <a:ext cx="2718801" cy="1214436"/>
              <a:chOff x="710199" y="8301568"/>
              <a:chExt cx="2718801" cy="928298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0199" y="8303080"/>
                <a:ext cx="1357980" cy="926786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8" name="직사각형 7"/>
              <p:cNvSpPr/>
              <p:nvPr/>
            </p:nvSpPr>
            <p:spPr bwMode="auto">
              <a:xfrm>
                <a:off x="2003378" y="8301568"/>
                <a:ext cx="1425622" cy="92829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96358" tIns="48180" rIns="96358" bIns="48180" rtlCol="0" anchor="ctr">
                <a:spAutoFit/>
              </a:bodyPr>
              <a:lstStyle/>
              <a:p>
                <a:r>
                  <a:rPr lang="en-US" altLang="ko-KR" sz="900" b="1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[</a:t>
                </a:r>
                <a:r>
                  <a:rPr lang="ko-KR" altLang="en-US" sz="900" b="1" dirty="0" err="1" smtClean="0">
                    <a:solidFill>
                      <a:srgbClr val="000000"/>
                    </a:solidFill>
                    <a:latin typeface="+mj-ea"/>
                    <a:ea typeface="+mj-ea"/>
                  </a:rPr>
                  <a:t>위험사례</a:t>
                </a:r>
                <a:r>
                  <a:rPr lang="ko-KR" altLang="en-US" sz="900" b="1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900" b="1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#1]</a:t>
                </a:r>
              </a:p>
              <a:p>
                <a:endParaRPr lang="en-US" altLang="ko-KR" sz="900" b="1" dirty="0" smtClean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r>
                  <a:rPr lang="en-US" altLang="ko-KR" sz="900" b="1" spc="-60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- </a:t>
                </a:r>
                <a:r>
                  <a:rPr lang="ko-KR" altLang="en-US" sz="900" spc="-60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공구 등 낙하에 의한</a:t>
                </a:r>
                <a:endParaRPr lang="en-US" altLang="ko-KR" sz="900" spc="-60" dirty="0" smtClean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r>
                  <a:rPr lang="ko-KR" altLang="en-US" sz="900" spc="-60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   충돌 위험</a:t>
                </a:r>
                <a:endParaRPr lang="en-US" altLang="ko-KR" sz="900" spc="-60" dirty="0" smtClean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r>
                  <a:rPr lang="ko-KR" altLang="en-US" sz="900" spc="-60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☞ 상</a:t>
                </a:r>
                <a:r>
                  <a:rPr lang="en-US" altLang="ko-KR" sz="900" spc="-60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900" spc="-60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하 동시 작업 금지</a:t>
                </a:r>
                <a:endParaRPr lang="en-US" altLang="ko-KR" sz="900" spc="-60" dirty="0" smtClean="0">
                  <a:solidFill>
                    <a:srgbClr val="000000"/>
                  </a:solidFill>
                  <a:latin typeface="+mj-ea"/>
                  <a:ea typeface="+mj-ea"/>
                </a:endParaRPr>
              </a:p>
              <a:p>
                <a:r>
                  <a:rPr lang="ko-KR" altLang="en-US" sz="900" spc="-60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☞ </a:t>
                </a:r>
                <a:r>
                  <a:rPr lang="ko-KR" altLang="en-US" sz="900" spc="-60" dirty="0" err="1" smtClean="0">
                    <a:solidFill>
                      <a:srgbClr val="000000"/>
                    </a:solidFill>
                    <a:latin typeface="+mj-ea"/>
                    <a:ea typeface="+mj-ea"/>
                  </a:rPr>
                  <a:t>공구류</a:t>
                </a:r>
                <a:r>
                  <a:rPr lang="ko-KR" altLang="en-US" sz="900" spc="-60" dirty="0" smtClean="0">
                    <a:solidFill>
                      <a:srgbClr val="000000"/>
                    </a:solidFill>
                    <a:latin typeface="+mj-ea"/>
                    <a:ea typeface="+mj-ea"/>
                  </a:rPr>
                  <a:t> 낙하 방지 조치</a:t>
                </a:r>
              </a:p>
            </p:txBody>
          </p:sp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0846" y="7958198"/>
              <a:ext cx="1576653" cy="121174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직사각형 10"/>
            <p:cNvSpPr/>
            <p:nvPr/>
          </p:nvSpPr>
          <p:spPr bwMode="auto">
            <a:xfrm>
              <a:off x="4862926" y="8063448"/>
              <a:ext cx="1496673" cy="10667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48180" rIns="0" bIns="48180" rtlCol="0" anchor="ctr">
              <a:spAutoFit/>
            </a:bodyPr>
            <a:lstStyle/>
            <a:p>
              <a:r>
                <a:rPr lang="en-US" altLang="ko-KR" sz="9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[</a:t>
              </a:r>
              <a:r>
                <a:rPr lang="ko-KR" altLang="en-US" sz="900" b="1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위험사례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#2]</a:t>
              </a:r>
            </a:p>
            <a:p>
              <a:endParaRPr lang="en-US" altLang="ko-KR" sz="900" b="1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lang="en-US" altLang="ko-KR" sz="900" spc="-60" dirty="0" smtClean="0">
                  <a:solidFill>
                    <a:srgbClr val="000000"/>
                  </a:solidFill>
                  <a:latin typeface="+mj-ea"/>
                  <a:ea typeface="+mj-ea"/>
                </a:rPr>
                <a:t>- </a:t>
              </a:r>
              <a:r>
                <a:rPr lang="ko-KR" altLang="en-US" sz="900" spc="-60" dirty="0" smtClean="0">
                  <a:solidFill>
                    <a:srgbClr val="000000"/>
                  </a:solidFill>
                  <a:latin typeface="+mj-ea"/>
                  <a:ea typeface="+mj-ea"/>
                </a:rPr>
                <a:t>작업자 추락 위험</a:t>
              </a:r>
              <a:endParaRPr lang="en-US" altLang="ko-KR" sz="900" spc="-6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lang="ko-KR" altLang="en-US" sz="900" spc="-60" dirty="0" smtClean="0">
                  <a:solidFill>
                    <a:srgbClr val="000000"/>
                  </a:solidFill>
                  <a:latin typeface="+mj-ea"/>
                  <a:ea typeface="+mj-ea"/>
                </a:rPr>
                <a:t>☞ 작업 시 주변 시설물에</a:t>
              </a:r>
              <a:endParaRPr lang="en-US" altLang="ko-KR" sz="900" spc="-6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lang="en-US" altLang="ko-KR" sz="900" spc="-60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900" spc="-60" dirty="0" smtClean="0">
                  <a:solidFill>
                    <a:srgbClr val="000000"/>
                  </a:solidFill>
                  <a:latin typeface="+mj-ea"/>
                  <a:ea typeface="+mj-ea"/>
                </a:rPr>
                <a:t>  </a:t>
              </a:r>
              <a:r>
                <a:rPr lang="ko-KR" altLang="en-US" sz="900" spc="-60" dirty="0" smtClean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ko-KR" altLang="en-US" sz="900" spc="-60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안전고리</a:t>
              </a:r>
              <a:r>
                <a:rPr lang="ko-KR" altLang="en-US" sz="900" spc="-60" dirty="0" smtClean="0">
                  <a:solidFill>
                    <a:srgbClr val="000000"/>
                  </a:solidFill>
                  <a:latin typeface="+mj-ea"/>
                  <a:ea typeface="+mj-ea"/>
                </a:rPr>
                <a:t> 체계</a:t>
              </a:r>
              <a:endParaRPr lang="en-US" altLang="ko-KR" sz="900" spc="-60" dirty="0" smtClean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r>
                <a:rPr lang="ko-KR" altLang="en-US" sz="900" spc="-60" dirty="0" smtClean="0">
                  <a:solidFill>
                    <a:srgbClr val="000000"/>
                  </a:solidFill>
                  <a:latin typeface="+mn-ea"/>
                  <a:ea typeface="+mn-ea"/>
                </a:rPr>
                <a:t>☞ 이동시 </a:t>
              </a:r>
              <a:r>
                <a:rPr lang="ko-KR" altLang="en-US" sz="900" spc="-60" dirty="0" err="1" smtClean="0">
                  <a:solidFill>
                    <a:srgbClr val="000000"/>
                  </a:solidFill>
                  <a:latin typeface="+mn-ea"/>
                  <a:ea typeface="+mn-ea"/>
                </a:rPr>
                <a:t>버컷에</a:t>
              </a:r>
              <a:r>
                <a:rPr lang="ko-KR" altLang="en-US" sz="900" spc="-60" dirty="0" smtClean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900" spc="-60" dirty="0" err="1" smtClean="0">
                  <a:solidFill>
                    <a:srgbClr val="000000"/>
                  </a:solidFill>
                  <a:latin typeface="+mn-ea"/>
                  <a:ea typeface="+mn-ea"/>
                </a:rPr>
                <a:t>안전고리</a:t>
              </a:r>
              <a:endParaRPr lang="en-US" altLang="ko-KR" sz="900" spc="-60" dirty="0" smtClean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r>
                <a:rPr lang="en-US" altLang="ko-KR" sz="900" spc="-6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lang="en-US" altLang="ko-KR" sz="900" spc="-60" dirty="0" smtClean="0">
                  <a:solidFill>
                    <a:srgbClr val="000000"/>
                  </a:solidFill>
                  <a:latin typeface="+mn-ea"/>
                  <a:ea typeface="+mn-ea"/>
                </a:rPr>
                <a:t>   </a:t>
              </a:r>
              <a:r>
                <a:rPr lang="ko-KR" altLang="en-US" sz="900" spc="-60" dirty="0" smtClean="0">
                  <a:solidFill>
                    <a:srgbClr val="000000"/>
                  </a:solidFill>
                  <a:latin typeface="+mn-ea"/>
                  <a:ea typeface="+mn-ea"/>
                </a:rPr>
                <a:t> 체결</a:t>
              </a:r>
              <a:endParaRPr lang="ko-KR" altLang="en-US" sz="900" b="1" spc="-60" dirty="0" smtClean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780804" y="6119418"/>
            <a:ext cx="5231472" cy="1023341"/>
            <a:chOff x="774194" y="8322648"/>
            <a:chExt cx="5231472" cy="982528"/>
          </a:xfrm>
        </p:grpSpPr>
        <p:grpSp>
          <p:nvGrpSpPr>
            <p:cNvPr id="59" name="그룹 58"/>
            <p:cNvGrpSpPr/>
            <p:nvPr/>
          </p:nvGrpSpPr>
          <p:grpSpPr>
            <a:xfrm>
              <a:off x="774194" y="8322648"/>
              <a:ext cx="1620024" cy="982521"/>
              <a:chOff x="774194" y="7647330"/>
              <a:chExt cx="1620024" cy="1193732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00000000-0008-0000-1D00-00000A0000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401" b="2500"/>
              <a:stretch/>
            </p:blipFill>
            <p:spPr>
              <a:xfrm>
                <a:off x="774194" y="7647332"/>
                <a:ext cx="1620024" cy="1193730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 bwMode="gray">
              <a:xfrm>
                <a:off x="1219406" y="7647330"/>
                <a:ext cx="729599" cy="2204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800" b="1" i="0" dirty="0" smtClean="0">
                    <a:latin typeface="+mn-ea"/>
                    <a:ea typeface="+mn-ea"/>
                  </a:rPr>
                  <a:t>안전구역 설정</a:t>
                </a: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2586587" y="8322653"/>
              <a:ext cx="1598978" cy="982523"/>
              <a:chOff x="2693927" y="7626380"/>
              <a:chExt cx="1598978" cy="1197876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00000000-0008-0000-1D00-00000A0000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367" r="52716" b="2500"/>
              <a:stretch/>
            </p:blipFill>
            <p:spPr>
              <a:xfrm>
                <a:off x="2693927" y="7630526"/>
                <a:ext cx="1598978" cy="1193730"/>
              </a:xfrm>
              <a:prstGeom prst="rect">
                <a:avLst/>
              </a:prstGeom>
            </p:spPr>
          </p:pic>
          <p:sp>
            <p:nvSpPr>
              <p:cNvPr id="65" name="TextBox 64"/>
              <p:cNvSpPr txBox="1"/>
              <p:nvPr/>
            </p:nvSpPr>
            <p:spPr bwMode="gray">
              <a:xfrm>
                <a:off x="3128616" y="7626380"/>
                <a:ext cx="729599" cy="2058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800" b="1" i="0" dirty="0" smtClean="0">
                    <a:latin typeface="+mn-ea"/>
                    <a:ea typeface="+mn-ea"/>
                  </a:rPr>
                  <a:t>신호수 위치</a:t>
                </a: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4401015" y="8322652"/>
              <a:ext cx="1604651" cy="982520"/>
              <a:chOff x="4401015" y="7628756"/>
              <a:chExt cx="1604651" cy="1195497"/>
            </a:xfrm>
          </p:grpSpPr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1015" y="7628756"/>
                <a:ext cx="1604651" cy="1195497"/>
              </a:xfrm>
              <a:prstGeom prst="rect">
                <a:avLst/>
              </a:prstGeom>
            </p:spPr>
          </p:pic>
          <p:sp>
            <p:nvSpPr>
              <p:cNvPr id="63" name="TextBox 62"/>
              <p:cNvSpPr txBox="1"/>
              <p:nvPr/>
            </p:nvSpPr>
            <p:spPr bwMode="gray">
              <a:xfrm>
                <a:off x="4434352" y="7628756"/>
                <a:ext cx="1521887" cy="2058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800" b="1" i="0" spc="-30" dirty="0" err="1" smtClean="0">
                    <a:latin typeface="+mn-ea"/>
                    <a:ea typeface="+mn-ea"/>
                  </a:rPr>
                  <a:t>시민통제</a:t>
                </a:r>
                <a:r>
                  <a:rPr lang="ko-KR" altLang="en-US" sz="800" b="1" i="0" spc="-30" dirty="0" smtClean="0">
                    <a:latin typeface="+mn-ea"/>
                    <a:ea typeface="+mn-ea"/>
                  </a:rPr>
                  <a:t> 필요 시 </a:t>
                </a:r>
                <a:r>
                  <a:rPr lang="ko-KR" altLang="en-US" sz="800" b="1" i="0" spc="-30" dirty="0" err="1" smtClean="0">
                    <a:latin typeface="+mn-ea"/>
                    <a:ea typeface="+mn-ea"/>
                  </a:rPr>
                  <a:t>콘걸이대</a:t>
                </a:r>
                <a:r>
                  <a:rPr lang="ko-KR" altLang="en-US" sz="800" b="1" i="0" spc="-30" dirty="0" smtClean="0">
                    <a:latin typeface="+mn-ea"/>
                    <a:ea typeface="+mn-ea"/>
                  </a:rPr>
                  <a:t> 활용</a:t>
                </a: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443531" y="3656980"/>
            <a:ext cx="5937039" cy="2308814"/>
            <a:chOff x="443531" y="4024987"/>
            <a:chExt cx="5937039" cy="2308814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31" y="4240189"/>
              <a:ext cx="3110085" cy="2093612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94127" y="4106268"/>
              <a:ext cx="2786443" cy="1494742"/>
            </a:xfrm>
            <a:prstGeom prst="rect">
              <a:avLst/>
            </a:prstGeom>
            <a:ln>
              <a:noFill/>
            </a:ln>
            <a:effectLst>
              <a:outerShdw algn="tl" rotWithShape="0">
                <a:srgbClr val="333333"/>
              </a:outerShdw>
            </a:effectLst>
          </p:spPr>
        </p:pic>
        <p:sp>
          <p:nvSpPr>
            <p:cNvPr id="35" name="TextBox 34"/>
            <p:cNvSpPr txBox="1"/>
            <p:nvPr/>
          </p:nvSpPr>
          <p:spPr bwMode="gray">
            <a:xfrm>
              <a:off x="1577340" y="4032264"/>
              <a:ext cx="1075917" cy="205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800" b="1" i="0" dirty="0" smtClean="0">
                  <a:latin typeface="+mn-ea"/>
                  <a:ea typeface="+mn-ea"/>
                </a:rPr>
                <a:t>고임목 설치 기준</a:t>
              </a:r>
            </a:p>
          </p:txBody>
        </p:sp>
        <p:sp>
          <p:nvSpPr>
            <p:cNvPr id="38" name="TextBox 37"/>
            <p:cNvSpPr txBox="1"/>
            <p:nvPr/>
          </p:nvSpPr>
          <p:spPr bwMode="gray">
            <a:xfrm>
              <a:off x="4271413" y="4024987"/>
              <a:ext cx="1425622" cy="2204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800" b="1" i="0" dirty="0" err="1" smtClean="0">
                  <a:latin typeface="+mn-ea"/>
                  <a:ea typeface="+mn-ea"/>
                </a:rPr>
                <a:t>아웃트리거</a:t>
              </a:r>
              <a:r>
                <a:rPr lang="ko-KR" altLang="en-US" sz="800" b="1" i="0" dirty="0" smtClean="0">
                  <a:latin typeface="+mn-ea"/>
                  <a:ea typeface="+mn-ea"/>
                </a:rPr>
                <a:t> </a:t>
              </a:r>
              <a:r>
                <a:rPr lang="ko-KR" altLang="en-US" sz="800" b="1" i="0" dirty="0" err="1" smtClean="0">
                  <a:latin typeface="+mn-ea"/>
                  <a:ea typeface="+mn-ea"/>
                </a:rPr>
                <a:t>받침목</a:t>
              </a:r>
              <a:r>
                <a:rPr lang="ko-KR" altLang="en-US" sz="800" b="1" i="0" dirty="0" smtClean="0">
                  <a:latin typeface="+mn-ea"/>
                  <a:ea typeface="+mn-ea"/>
                </a:rPr>
                <a:t> 설치 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04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304386" y="9529636"/>
            <a:ext cx="383818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14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6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8154" y="1160214"/>
            <a:ext cx="5942899" cy="1918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원문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6]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50" b="1" kern="0" dirty="0" smtClean="0">
                <a:ea typeface="맑은 고딕" panose="020B0503020000020004" pitchFamily="50" charset="-127"/>
              </a:rPr>
              <a:t>     </a:t>
            </a:r>
            <a:r>
              <a:rPr lang="en-US" altLang="ko-KR" sz="1050" kern="0" dirty="0">
                <a:ea typeface="맑은 고딕" panose="020B0503020000020004" pitchFamily="50" charset="-127"/>
              </a:rPr>
              <a:t> </a:t>
            </a:r>
            <a:r>
              <a:rPr lang="en-US" altLang="ko-KR" sz="1050" b="1" kern="0" dirty="0" smtClean="0">
                <a:ea typeface="맑은 고딕" panose="020B0503020000020004" pitchFamily="50" charset="-127"/>
              </a:rPr>
              <a:t>6) </a:t>
            </a:r>
            <a:r>
              <a:rPr lang="ko-KR" altLang="en-US" sz="1050" b="1" kern="0" dirty="0" err="1">
                <a:ea typeface="맑은 고딕" panose="020B0503020000020004" pitchFamily="50" charset="-127"/>
              </a:rPr>
              <a:t>전원작업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 및 고압선 주변 작업 시 반드시 </a:t>
            </a:r>
            <a:r>
              <a:rPr lang="ko-KR" altLang="en-US" sz="1050" b="1" kern="0" dirty="0" err="1">
                <a:ea typeface="맑은 고딕" panose="020B0503020000020004" pitchFamily="50" charset="-127"/>
              </a:rPr>
              <a:t>감전예방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 조치를 취한다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- </a:t>
            </a:r>
            <a:r>
              <a:rPr lang="ko-KR" altLang="en-US" sz="1000" kern="0" dirty="0">
                <a:ea typeface="맑은 고딕" panose="020B0503020000020004" pitchFamily="50" charset="-127"/>
              </a:rPr>
              <a:t>전압 </a:t>
            </a:r>
            <a:r>
              <a:rPr lang="en-US" altLang="ko-KR" sz="1000" kern="0" dirty="0">
                <a:ea typeface="맑은 고딕" panose="020B0503020000020004" pitchFamily="50" charset="-127"/>
              </a:rPr>
              <a:t>75V </a:t>
            </a:r>
            <a:r>
              <a:rPr lang="ko-KR" altLang="en-US" sz="1000" kern="0" dirty="0">
                <a:ea typeface="맑은 고딕" panose="020B0503020000020004" pitchFamily="50" charset="-127"/>
              </a:rPr>
              <a:t>이상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정전 </a:t>
            </a:r>
            <a:r>
              <a:rPr lang="ko-KR" altLang="en-US" sz="1000" kern="0" dirty="0">
                <a:ea typeface="맑은 고딕" panose="020B0503020000020004" pitchFamily="50" charset="-127"/>
              </a:rPr>
              <a:t>및 활선작업자는 반드시 특별안전보건교육 이수를 해야 한다</a:t>
            </a:r>
            <a:r>
              <a:rPr lang="en-US" altLang="ko-KR" sz="1000" kern="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- </a:t>
            </a:r>
            <a:r>
              <a:rPr lang="ko-KR" altLang="en-US" sz="1000" kern="0" dirty="0">
                <a:ea typeface="맑은 고딕" panose="020B0503020000020004" pitchFamily="50" charset="-127"/>
              </a:rPr>
              <a:t>작업자는 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반드시 </a:t>
            </a:r>
            <a:r>
              <a:rPr lang="ko-KR" altLang="en-US" sz="1000" b="1" kern="0" dirty="0" err="1">
                <a:ea typeface="맑은 고딕" panose="020B0503020000020004" pitchFamily="50" charset="-127"/>
              </a:rPr>
              <a:t>절연용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 보호구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(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안전모 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ABE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형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, </a:t>
            </a:r>
            <a:r>
              <a:rPr lang="ko-KR" altLang="en-US" sz="1000" b="1" kern="0" dirty="0" err="1">
                <a:ea typeface="맑은 고딕" panose="020B0503020000020004" pitchFamily="50" charset="-127"/>
              </a:rPr>
              <a:t>절연화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, </a:t>
            </a:r>
            <a:r>
              <a:rPr lang="ko-KR" altLang="en-US" sz="1000" b="1" kern="0" dirty="0" err="1">
                <a:ea typeface="맑은 고딕" panose="020B0503020000020004" pitchFamily="50" charset="-127"/>
              </a:rPr>
              <a:t>절연장갑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)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를 착용하고 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2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인 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1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조로</a:t>
            </a:r>
            <a:endParaRPr lang="en-US" altLang="ko-KR" sz="1000" b="1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b="1" kern="0" dirty="0">
                <a:ea typeface="맑은 고딕" panose="020B0503020000020004" pitchFamily="50" charset="-127"/>
              </a:rPr>
              <a:t>          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작업을 실시한다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-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전기작업은</a:t>
            </a:r>
            <a:r>
              <a:rPr lang="ko-KR" altLang="en-US" sz="1000" kern="0" dirty="0">
                <a:ea typeface="맑은 고딕" panose="020B0503020000020004" pitchFamily="50" charset="-127"/>
              </a:rPr>
              <a:t> 정전 후 작업을 원칙</a:t>
            </a:r>
            <a:r>
              <a:rPr lang="en-US" altLang="ko-KR" sz="1000" kern="0" dirty="0">
                <a:ea typeface="맑은 고딕" panose="020B0503020000020004" pitchFamily="50" charset="-127"/>
              </a:rPr>
              <a:t>(</a:t>
            </a:r>
            <a:r>
              <a:rPr lang="ko-KR" altLang="en-US" sz="1000" kern="0" dirty="0">
                <a:ea typeface="맑은 고딕" panose="020B0503020000020004" pitchFamily="50" charset="-127"/>
              </a:rPr>
              <a:t>검전기로 확인</a:t>
            </a:r>
            <a:r>
              <a:rPr lang="en-US" altLang="ko-KR" sz="1000" kern="0" dirty="0">
                <a:ea typeface="맑은 고딕" panose="020B0503020000020004" pitchFamily="50" charset="-127"/>
              </a:rPr>
              <a:t>)</a:t>
            </a:r>
            <a:r>
              <a:rPr lang="ko-KR" altLang="en-US" sz="1000" kern="0" dirty="0">
                <a:ea typeface="맑은 고딕" panose="020B0503020000020004" pitchFamily="50" charset="-127"/>
              </a:rPr>
              <a:t>으로 하며</a:t>
            </a:r>
            <a:r>
              <a:rPr lang="en-US" altLang="ko-KR" sz="1000" kern="0" dirty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>
                <a:ea typeface="맑은 고딕" panose="020B0503020000020004" pitchFamily="50" charset="-127"/>
              </a:rPr>
              <a:t>고압 및 특별고압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작업 시에는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 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활선작업용</a:t>
            </a:r>
            <a:r>
              <a:rPr lang="ko-KR" altLang="en-US" sz="1000" kern="0" dirty="0">
                <a:ea typeface="맑은 고딕" panose="020B0503020000020004" pitchFamily="50" charset="-127"/>
              </a:rPr>
              <a:t> 기구 및 장치를 사용하여야 한다</a:t>
            </a:r>
            <a:r>
              <a:rPr lang="en-US" altLang="ko-KR" sz="1000" kern="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- </a:t>
            </a:r>
            <a:r>
              <a:rPr lang="ko-KR" altLang="en-US" sz="1000" kern="0" dirty="0">
                <a:ea typeface="맑은 고딕" panose="020B0503020000020004" pitchFamily="50" charset="-127"/>
              </a:rPr>
              <a:t>작업자는 </a:t>
            </a:r>
            <a:r>
              <a:rPr lang="en-US" altLang="ko-KR" sz="1000" kern="0" dirty="0">
                <a:ea typeface="맑은 고딕" panose="020B0503020000020004" pitchFamily="50" charset="-127"/>
              </a:rPr>
              <a:t>‘</a:t>
            </a:r>
            <a:r>
              <a:rPr lang="ko-KR" altLang="en-US" sz="1000" kern="0" dirty="0">
                <a:ea typeface="맑은 고딕" panose="020B0503020000020004" pitchFamily="50" charset="-127"/>
              </a:rPr>
              <a:t>산업안전보건기준에 관한 규칙</a:t>
            </a:r>
            <a:r>
              <a:rPr lang="en-US" altLang="ko-KR" sz="1000" kern="0" dirty="0">
                <a:ea typeface="맑은 고딕" panose="020B0503020000020004" pitchFamily="50" charset="-127"/>
              </a:rPr>
              <a:t>’</a:t>
            </a:r>
            <a:r>
              <a:rPr lang="ko-KR" altLang="en-US" sz="1000" kern="0" dirty="0">
                <a:ea typeface="맑은 고딕" panose="020B0503020000020004" pitchFamily="50" charset="-127"/>
              </a:rPr>
              <a:t>에서 정한 기준에 따라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작업 구간에 </a:t>
            </a:r>
            <a:r>
              <a:rPr lang="ko-KR" altLang="en-US" sz="1000" kern="0" dirty="0">
                <a:ea typeface="맑은 고딕" panose="020B0503020000020004" pitchFamily="50" charset="-127"/>
              </a:rPr>
              <a:t>대한 안전거리</a:t>
            </a:r>
            <a:r>
              <a:rPr lang="en-US" altLang="ko-KR" sz="1000" kern="0" dirty="0">
                <a:ea typeface="맑은 고딕" panose="020B0503020000020004" pitchFamily="50" charset="-127"/>
              </a:rPr>
              <a:t>/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 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이격거리를</a:t>
            </a:r>
            <a:r>
              <a:rPr lang="ko-KR" altLang="en-US" sz="1000" kern="0" dirty="0">
                <a:ea typeface="맑은 고딕" panose="020B0503020000020004" pitchFamily="50" charset="-127"/>
              </a:rPr>
              <a:t> 준수하여야 한다</a:t>
            </a:r>
            <a:r>
              <a:rPr lang="en-US" altLang="ko-KR" sz="1000" kern="0" dirty="0"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473711" y="3078688"/>
            <a:ext cx="5961692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466947" y="3138572"/>
            <a:ext cx="5942899" cy="663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6]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75V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이상 전기 작업 관련 해당 구성원 및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BP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사 근로자는 특별안전보건교육을 이수해야 하며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교육 이력을 관리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000" kern="0" dirty="0" smtClean="0">
                <a:ea typeface="맑은 고딕" panose="020B0503020000020004" pitchFamily="50" charset="-127"/>
              </a:rPr>
              <a:t> 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  ※ ISO 45001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안전보건경영 절차서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6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번 교육훈련 및 별지 제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1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호 안전교육일지 서식 참</a:t>
            </a:r>
            <a:r>
              <a:rPr lang="ko-KR" altLang="en-US" sz="1000" kern="0" dirty="0">
                <a:ea typeface="맑은 고딕" panose="020B0503020000020004" pitchFamily="50" charset="-127"/>
              </a:rPr>
              <a:t>조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-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단기간 작업 </a:t>
            </a:r>
            <a:r>
              <a:rPr lang="en-US" altLang="ko-KR" sz="1000" kern="0" baseline="30000" dirty="0" smtClean="0">
                <a:ea typeface="맑은 고딕" panose="020B0503020000020004" pitchFamily="50" charset="-127"/>
              </a:rPr>
              <a:t>1)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또는 간헐적 작업 </a:t>
            </a:r>
            <a:r>
              <a:rPr lang="en-US" altLang="ko-KR" sz="1000" kern="0" baseline="30000" dirty="0" smtClean="0">
                <a:ea typeface="맑은 고딕" panose="020B0503020000020004" pitchFamily="50" charset="-127"/>
              </a:rPr>
              <a:t>2)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인 경우 전기 특별안전보건교육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2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시간 이상 이수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 ※ 1)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단기간 작업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: 2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개월 이내에 종료되는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1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회성 작업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    2)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간헐적 작업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: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연간 총 작업 일수가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60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일을 초과하지 않는 작업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- </a:t>
            </a:r>
            <a:r>
              <a:rPr lang="en-US" altLang="ko-KR" sz="1000" kern="0" spc="-30" dirty="0">
                <a:ea typeface="맑은 고딕" panose="020B0503020000020004" pitchFamily="50" charset="-127"/>
              </a:rPr>
              <a:t>SGR 4</a:t>
            </a:r>
            <a:r>
              <a:rPr lang="ko-KR" altLang="en-US" sz="1000" kern="0" spc="-30" dirty="0">
                <a:ea typeface="맑은 고딕" panose="020B0503020000020004" pitchFamily="50" charset="-127"/>
              </a:rPr>
              <a:t>번 </a:t>
            </a:r>
            <a:r>
              <a:rPr lang="ko-KR" altLang="en-US" sz="1000" kern="0" spc="-30" dirty="0" smtClean="0">
                <a:ea typeface="맑은 고딕" panose="020B0503020000020004" pitchFamily="50" charset="-127"/>
              </a:rPr>
              <a:t>입회 </a:t>
            </a:r>
            <a:r>
              <a:rPr lang="ko-KR" altLang="en-US" sz="1000" kern="0" spc="-30" dirty="0">
                <a:ea typeface="맑은 고딕" panose="020B0503020000020004" pitchFamily="50" charset="-127"/>
              </a:rPr>
              <a:t>대상 및 </a:t>
            </a:r>
            <a:r>
              <a:rPr lang="ko-KR" altLang="en-US" sz="1000" kern="0" spc="-30" dirty="0" err="1">
                <a:ea typeface="맑은 고딕" panose="020B0503020000020004" pitchFamily="50" charset="-127"/>
              </a:rPr>
              <a:t>작업계획서</a:t>
            </a:r>
            <a:r>
              <a:rPr lang="ko-KR" altLang="en-US" sz="1000" kern="0" spc="-30" dirty="0">
                <a:ea typeface="맑은 고딕" panose="020B0503020000020004" pitchFamily="50" charset="-127"/>
              </a:rPr>
              <a:t> 대상 중 세부 고위험 </a:t>
            </a:r>
            <a:r>
              <a:rPr lang="ko-KR" altLang="en-US" sz="1000" kern="0" spc="-30" dirty="0" err="1">
                <a:ea typeface="맑은 고딕" panose="020B0503020000020004" pitchFamily="50" charset="-127"/>
              </a:rPr>
              <a:t>작업유형에</a:t>
            </a:r>
            <a:r>
              <a:rPr lang="ko-KR" altLang="en-US" sz="1000" kern="0" spc="-30" dirty="0">
                <a:ea typeface="맑은 고딕" panose="020B0503020000020004" pitchFamily="50" charset="-127"/>
              </a:rPr>
              <a:t> 따라 입회 및 </a:t>
            </a:r>
            <a:r>
              <a:rPr lang="ko-KR" altLang="en-US" sz="1000" kern="0" spc="-30" dirty="0" err="1">
                <a:ea typeface="맑은 고딕" panose="020B0503020000020004" pitchFamily="50" charset="-127"/>
              </a:rPr>
              <a:t>작업계획서</a:t>
            </a:r>
            <a:r>
              <a:rPr lang="ko-KR" altLang="en-US" sz="1000" kern="0" spc="-3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spc="-30" dirty="0" smtClean="0">
                <a:ea typeface="맑은 고딕" panose="020B0503020000020004" pitchFamily="50" charset="-127"/>
              </a:rPr>
              <a:t>작성</a:t>
            </a:r>
            <a:endParaRPr lang="en-US" altLang="ko-KR" sz="1000" kern="0" spc="-3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3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3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3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3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3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-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전기 작업은 정전 후 작업을 원칙으로 하며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절연용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보호구 착용 및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2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인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1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조 작업 시행 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☞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절연용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보호구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: ABE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형 안전모 </a:t>
            </a:r>
            <a:r>
              <a:rPr lang="en-US" altLang="ko-KR" sz="1000" kern="0" baseline="30000" dirty="0" smtClean="0">
                <a:ea typeface="맑은 고딕" panose="020B0503020000020004" pitchFamily="50" charset="-127"/>
              </a:rPr>
              <a:t>SKO </a:t>
            </a:r>
            <a:r>
              <a:rPr lang="ko-KR" altLang="en-US" sz="1000" kern="0" baseline="30000" dirty="0" smtClean="0">
                <a:ea typeface="맑은 고딕" panose="020B0503020000020004" pitchFamily="50" charset="-127"/>
              </a:rPr>
              <a:t>지급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절연장갑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안전화 </a:t>
            </a:r>
            <a:r>
              <a:rPr lang="ko-KR" altLang="en-US" sz="1000" kern="0" baseline="30000" dirty="0" smtClean="0">
                <a:ea typeface="맑은 고딕" panose="020B0503020000020004" pitchFamily="50" charset="-127"/>
              </a:rPr>
              <a:t>절연 기능 내장</a:t>
            </a:r>
            <a:endParaRPr lang="en-US" altLang="ko-KR" sz="1000" kern="0" baseline="30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☞ 전원 작업 시 안전용품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: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비접촉검전기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활선경보기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등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 ※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보호구는 반드시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KCs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인증 제품을 사용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- </a:t>
            </a:r>
            <a:r>
              <a:rPr lang="ko-KR" altLang="en-US" sz="1000" kern="0" dirty="0">
                <a:ea typeface="맑은 고딕" panose="020B0503020000020004" pitchFamily="50" charset="-127"/>
              </a:rPr>
              <a:t>이동식사다리 및 고소작업대</a:t>
            </a:r>
            <a:r>
              <a:rPr lang="en-US" altLang="ko-KR" sz="1000" kern="0" dirty="0">
                <a:ea typeface="맑은 고딕" panose="020B0503020000020004" pitchFamily="50" charset="-127"/>
              </a:rPr>
              <a:t>(</a:t>
            </a:r>
            <a:r>
              <a:rPr lang="ko-KR" altLang="en-US" sz="1000" kern="0" dirty="0">
                <a:ea typeface="맑은 고딕" panose="020B0503020000020004" pitchFamily="50" charset="-127"/>
              </a:rPr>
              <a:t>차량</a:t>
            </a:r>
            <a:r>
              <a:rPr lang="en-US" altLang="ko-KR" sz="1000" kern="0" dirty="0">
                <a:ea typeface="맑은 고딕" panose="020B0503020000020004" pitchFamily="50" charset="-127"/>
              </a:rPr>
              <a:t>)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사용하여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전기작업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시 </a:t>
            </a:r>
            <a:r>
              <a:rPr lang="en-US" altLang="ko-KR" sz="1000" kern="0" dirty="0">
                <a:ea typeface="맑은 고딕" panose="020B0503020000020004" pitchFamily="50" charset="-127"/>
              </a:rPr>
              <a:t>SGR 5</a:t>
            </a:r>
            <a:r>
              <a:rPr lang="ko-KR" altLang="en-US" sz="1000" kern="0" dirty="0">
                <a:ea typeface="맑은 고딕" panose="020B0503020000020004" pitchFamily="50" charset="-127"/>
              </a:rPr>
              <a:t>번을 준용하여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준수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77756" y="7869045"/>
            <a:ext cx="1086199" cy="1011364"/>
            <a:chOff x="577756" y="5820865"/>
            <a:chExt cx="1086199" cy="101136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33" y="6414354"/>
              <a:ext cx="1014839" cy="41787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 bwMode="gray">
            <a:xfrm>
              <a:off x="577756" y="5820865"/>
              <a:ext cx="1086199" cy="205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800" b="1" i="0" dirty="0" smtClean="0">
                  <a:latin typeface="+mn-ea"/>
                  <a:ea typeface="+mn-ea"/>
                </a:rPr>
                <a:t>비접촉</a:t>
              </a:r>
              <a:r>
                <a:rPr lang="ko-KR" altLang="en-US" sz="800" b="1" dirty="0" smtClean="0">
                  <a:latin typeface="+mn-ea"/>
                  <a:ea typeface="+mn-ea"/>
                </a:rPr>
                <a:t>검전기</a:t>
              </a:r>
              <a:endParaRPr lang="ko-KR" altLang="en-US" sz="800" b="1" i="0" dirty="0" smtClean="0">
                <a:latin typeface="+mn-ea"/>
                <a:ea typeface="+mn-ea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46180" y="7869045"/>
            <a:ext cx="1507258" cy="1307497"/>
            <a:chOff x="1746180" y="5820865"/>
            <a:chExt cx="1507258" cy="130749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972265A-1DFE-4092-A349-13D4B3703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00" t="49272" r="22768" b="1455"/>
            <a:stretch/>
          </p:blipFill>
          <p:spPr>
            <a:xfrm>
              <a:off x="1746180" y="6026745"/>
              <a:ext cx="1507258" cy="110161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 bwMode="gray">
            <a:xfrm>
              <a:off x="1956709" y="5820865"/>
              <a:ext cx="1086199" cy="205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800" b="1" i="0" dirty="0" err="1" smtClean="0">
                  <a:latin typeface="+mn-ea"/>
                  <a:ea typeface="+mn-ea"/>
                </a:rPr>
                <a:t>활선경보기</a:t>
              </a:r>
              <a:r>
                <a:rPr lang="ko-KR" altLang="en-US" sz="800" b="1" i="0" dirty="0" smtClean="0">
                  <a:latin typeface="+mn-ea"/>
                  <a:ea typeface="+mn-ea"/>
                </a:rPr>
                <a:t> 설치</a:t>
              </a:r>
            </a:p>
          </p:txBody>
        </p: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90628"/>
              </p:ext>
            </p:extLst>
          </p:nvPr>
        </p:nvGraphicFramePr>
        <p:xfrm>
          <a:off x="4725020" y="8206942"/>
          <a:ext cx="1684826" cy="96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724">
                  <a:extLst>
                    <a:ext uri="{9D8B030D-6E8A-4147-A177-3AD203B41FA5}">
                      <a16:colId xmlns:a16="http://schemas.microsoft.com/office/drawing/2014/main" val="2575669812"/>
                    </a:ext>
                  </a:extLst>
                </a:gridCol>
                <a:gridCol w="1083102">
                  <a:extLst>
                    <a:ext uri="{9D8B030D-6E8A-4147-A177-3AD203B41FA5}">
                      <a16:colId xmlns:a16="http://schemas.microsoft.com/office/drawing/2014/main" val="4164582925"/>
                    </a:ext>
                  </a:extLst>
                </a:gridCol>
              </a:tblGrid>
              <a:tr h="122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전압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(AC)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(Cm)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339140"/>
                  </a:ext>
                </a:extLst>
              </a:tr>
              <a:tr h="122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220V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활선에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접촉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166845"/>
                  </a:ext>
                </a:extLst>
              </a:tr>
              <a:tr h="122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3,300V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Cm (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오차 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10%)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58990"/>
                  </a:ext>
                </a:extLst>
              </a:tr>
              <a:tr h="122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6,600V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Cm (</a:t>
                      </a:r>
                      <a:r>
                        <a:rPr lang="ko-KR" altLang="en-US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오차 </a:t>
                      </a:r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10%)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452380"/>
                  </a:ext>
                </a:extLst>
              </a:tr>
              <a:tr h="122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22.9KV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 Cm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오차 </a:t>
                      </a:r>
                      <a:r>
                        <a:rPr lang="en-US" altLang="ko-KR" sz="8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10%)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392645"/>
                  </a:ext>
                </a:extLst>
              </a:tr>
            </a:tbl>
          </a:graphicData>
        </a:graphic>
      </p:graphicFrame>
      <p:grpSp>
        <p:nvGrpSpPr>
          <p:cNvPr id="21" name="그룹 20"/>
          <p:cNvGrpSpPr/>
          <p:nvPr/>
        </p:nvGrpSpPr>
        <p:grpSpPr>
          <a:xfrm>
            <a:off x="3331663" y="7869045"/>
            <a:ext cx="1263755" cy="1307497"/>
            <a:chOff x="3331663" y="5820865"/>
            <a:chExt cx="1263755" cy="130749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31663" y="6086629"/>
              <a:ext cx="1263755" cy="104173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 bwMode="gray">
            <a:xfrm>
              <a:off x="3429000" y="5820865"/>
              <a:ext cx="1086199" cy="205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800" b="1" i="0" dirty="0" err="1" smtClean="0">
                  <a:latin typeface="+mn-ea"/>
                  <a:ea typeface="+mn-ea"/>
                </a:rPr>
                <a:t>활선경보기</a:t>
              </a:r>
              <a:r>
                <a:rPr lang="ko-KR" altLang="en-US" sz="800" b="1" i="0" dirty="0" smtClean="0">
                  <a:latin typeface="+mn-ea"/>
                  <a:ea typeface="+mn-ea"/>
                </a:rPr>
                <a:t> 각부 명칭</a:t>
              </a:r>
            </a:p>
          </p:txBody>
        </p:sp>
      </p:grpSp>
      <p:sp>
        <p:nvSpPr>
          <p:cNvPr id="18" name="TextBox 17"/>
          <p:cNvSpPr txBox="1"/>
          <p:nvPr/>
        </p:nvSpPr>
        <p:spPr bwMode="gray">
          <a:xfrm>
            <a:off x="5024333" y="7869045"/>
            <a:ext cx="1086199" cy="2058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800" b="1" i="0" dirty="0" err="1" smtClean="0">
                <a:latin typeface="+mn-ea"/>
                <a:ea typeface="+mn-ea"/>
              </a:rPr>
              <a:t>활선경보기</a:t>
            </a:r>
            <a:r>
              <a:rPr lang="ko-KR" altLang="en-US" sz="800" b="1" i="0" dirty="0" smtClean="0">
                <a:latin typeface="+mn-ea"/>
                <a:ea typeface="+mn-ea"/>
              </a:rPr>
              <a:t> 동작 거리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59852"/>
              </p:ext>
            </p:extLst>
          </p:nvPr>
        </p:nvGraphicFramePr>
        <p:xfrm>
          <a:off x="512955" y="6054618"/>
          <a:ext cx="5865997" cy="90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13">
                  <a:extLst>
                    <a:ext uri="{9D8B030D-6E8A-4147-A177-3AD203B41FA5}">
                      <a16:colId xmlns:a16="http://schemas.microsoft.com/office/drawing/2014/main" val="368960572"/>
                    </a:ext>
                  </a:extLst>
                </a:gridCol>
                <a:gridCol w="712811">
                  <a:extLst>
                    <a:ext uri="{9D8B030D-6E8A-4147-A177-3AD203B41FA5}">
                      <a16:colId xmlns:a16="http://schemas.microsoft.com/office/drawing/2014/main" val="1074794746"/>
                    </a:ext>
                  </a:extLst>
                </a:gridCol>
                <a:gridCol w="648010">
                  <a:extLst>
                    <a:ext uri="{9D8B030D-6E8A-4147-A177-3AD203B41FA5}">
                      <a16:colId xmlns:a16="http://schemas.microsoft.com/office/drawing/2014/main" val="905738477"/>
                    </a:ext>
                  </a:extLst>
                </a:gridCol>
                <a:gridCol w="3662763">
                  <a:extLst>
                    <a:ext uri="{9D8B030D-6E8A-4147-A177-3AD203B41FA5}">
                      <a16:colId xmlns:a16="http://schemas.microsoft.com/office/drawing/2014/main" val="107514568"/>
                    </a:ext>
                  </a:extLst>
                </a:gridCol>
              </a:tblGrid>
              <a:tr h="32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위험작업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Risk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작업계획서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고위험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세부작업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유형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58819"/>
                  </a:ext>
                </a:extLst>
              </a:tr>
              <a:tr h="29244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전기작업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감전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+mn-ea"/>
                        </a:rPr>
                        <a:t>○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①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7,000V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 </a:t>
                      </a:r>
                      <a:r>
                        <a:rPr lang="ko-KR" altLang="en-US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특고압선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2.5m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이내 작업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3200" marB="43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93948"/>
                  </a:ext>
                </a:extLst>
              </a:tr>
              <a:tr h="2924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②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ko-KR" sz="900" kern="120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고압전기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(1000V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이상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활선작업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43200" marB="43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228163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091823"/>
              </p:ext>
            </p:extLst>
          </p:nvPr>
        </p:nvGraphicFramePr>
        <p:xfrm>
          <a:off x="521558" y="3831746"/>
          <a:ext cx="5888288" cy="1132019"/>
        </p:xfrm>
        <a:graphic>
          <a:graphicData uri="http://schemas.openxmlformats.org/drawingml/2006/table">
            <a:tbl>
              <a:tblPr/>
              <a:tblGrid>
                <a:gridCol w="1321252">
                  <a:extLst>
                    <a:ext uri="{9D8B030D-6E8A-4147-A177-3AD203B41FA5}">
                      <a16:colId xmlns:a16="http://schemas.microsoft.com/office/drawing/2014/main" val="3840487483"/>
                    </a:ext>
                  </a:extLst>
                </a:gridCol>
                <a:gridCol w="4567036">
                  <a:extLst>
                    <a:ext uri="{9D8B030D-6E8A-4147-A177-3AD203B41FA5}">
                      <a16:colId xmlns:a16="http://schemas.microsoft.com/office/drawing/2014/main" val="3905882321"/>
                    </a:ext>
                  </a:extLst>
                </a:gridCol>
              </a:tblGrid>
              <a:tr h="1958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16930" algn="l"/>
                          <a:tab pos="5916930" algn="l"/>
                        </a:tabLs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7907" marB="179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16930" algn="l"/>
                          <a:tab pos="5916930" algn="l"/>
                        </a:tabLs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교육내용</a:t>
                      </a:r>
                    </a:p>
                  </a:txBody>
                  <a:tcPr marL="36000" marR="3600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746397"/>
                  </a:ext>
                </a:extLst>
              </a:tr>
              <a:tr h="9361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16930" algn="l"/>
                          <a:tab pos="5916930" algn="l"/>
                        </a:tabLs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전압이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볼트 이상인 정전 및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활선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작업</a:t>
                      </a:r>
                    </a:p>
                  </a:txBody>
                  <a:tcPr marL="36000" marR="36000" marT="17907" marB="179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5916930" algn="l"/>
                          <a:tab pos="5916930" algn="l"/>
                        </a:tabLs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전기의 위험성 및 전격 방지에 관한 사항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5916930" algn="l"/>
                          <a:tab pos="5916930" algn="l"/>
                        </a:tabLs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해당 설비의 보수 및 점검에 관한 사항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5916930" algn="l"/>
                          <a:tab pos="5916930" algn="l"/>
                        </a:tabLs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정전작업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활선작업 시의 안전 작업 방법 및 순서에 관한 사항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5916930" algn="l"/>
                          <a:tab pos="5916930" algn="l"/>
                        </a:tabLs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절연용보호구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활선작업용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기구 등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사용에 관한 사항</a:t>
                      </a: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  <a:tabLst>
                          <a:tab pos="5916930" algn="l"/>
                          <a:tab pos="5916930" algn="l"/>
                        </a:tabLs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그 밖에 안전보건관리에 필요한 사항</a:t>
                      </a:r>
                    </a:p>
                  </a:txBody>
                  <a:tcPr marL="36000" marR="3600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36747"/>
                  </a:ext>
                </a:extLst>
              </a:tr>
            </a:tbl>
          </a:graphicData>
        </a:graphic>
      </p:graphicFrame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531458" y="3831747"/>
            <a:ext cx="184731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90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5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 lIns="36000" rIns="36000"/>
          <a:lstStyle/>
          <a:p>
            <a:fld id="{3AC34AA3-01D7-4AD7-B34B-D28A69592E25}" type="slidenum">
              <a:rPr lang="en-US" altLang="ko-KR" smtClean="0"/>
              <a:pPr/>
              <a:t>15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6_1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54" y="1000139"/>
            <a:ext cx="5942899" cy="8381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6]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접촉허용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전압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- </a:t>
            </a:r>
            <a:r>
              <a:rPr lang="ko-KR" altLang="en-US" sz="1000" dirty="0">
                <a:ea typeface="맑은 고딕" panose="020B0503020000020004" pitchFamily="50" charset="-127"/>
              </a:rPr>
              <a:t>인체 감전의 양상은 감전이 발생하는 환경에 따라 달라지므로 인체 </a:t>
            </a:r>
            <a:r>
              <a:rPr lang="ko-KR" altLang="en-US" sz="1000" dirty="0" err="1">
                <a:ea typeface="맑은 고딕" panose="020B0503020000020004" pitchFamily="50" charset="-127"/>
              </a:rPr>
              <a:t>감전방지의</a:t>
            </a:r>
            <a:r>
              <a:rPr lang="ko-KR" altLang="en-US" sz="1000" dirty="0"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관점에서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환경 상태를 분류한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것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000" kern="0" dirty="0" smtClean="0">
                <a:ea typeface="맑은 고딕" panose="020B0503020000020004" pitchFamily="50" charset="-127"/>
              </a:rPr>
              <a:t> 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  </a:t>
            </a:r>
            <a:r>
              <a:rPr lang="en-US" altLang="ko-KR" sz="1000" dirty="0">
                <a:ea typeface="맑은 고딕" panose="020B0503020000020004" pitchFamily="50" charset="-127"/>
              </a:rPr>
              <a:t>※ </a:t>
            </a:r>
            <a:r>
              <a:rPr lang="ko-KR" altLang="en-US" sz="1000" dirty="0">
                <a:ea typeface="맑은 고딕" panose="020B0503020000020004" pitchFamily="50" charset="-127"/>
              </a:rPr>
              <a:t>산업안전보건기준에 관한 규칙 제</a:t>
            </a:r>
            <a:r>
              <a:rPr lang="en-US" altLang="ko-KR" sz="1000" dirty="0">
                <a:ea typeface="맑은 고딕" panose="020B0503020000020004" pitchFamily="50" charset="-127"/>
              </a:rPr>
              <a:t>38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조 제</a:t>
            </a:r>
            <a:r>
              <a:rPr lang="en-US" altLang="ko-KR" sz="1000" dirty="0">
                <a:ea typeface="맑은 고딕" panose="020B0503020000020004" pitchFamily="50" charset="-127"/>
              </a:rPr>
              <a:t>1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항 제</a:t>
            </a:r>
            <a:r>
              <a:rPr lang="en-US" altLang="ko-KR" sz="1000" dirty="0">
                <a:ea typeface="맑은 고딕" panose="020B0503020000020004" pitchFamily="50" charset="-127"/>
              </a:rPr>
              <a:t>5</a:t>
            </a:r>
            <a:r>
              <a:rPr lang="ko-KR" altLang="en-US" sz="1000" dirty="0">
                <a:ea typeface="맑은 고딕" panose="020B0503020000020004" pitchFamily="50" charset="-127"/>
              </a:rPr>
              <a:t>호에서 위험 전압 및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전류</a:t>
            </a: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기준을 </a:t>
            </a:r>
            <a:r>
              <a:rPr lang="en-US" altLang="ko-KR" sz="1000" b="1" dirty="0">
                <a:ea typeface="맑은 고딕" panose="020B0503020000020004" pitchFamily="50" charset="-127"/>
              </a:rPr>
              <a:t>50V </a:t>
            </a:r>
            <a:r>
              <a:rPr lang="ko-KR" altLang="en-US" sz="1000" b="1" dirty="0">
                <a:ea typeface="맑은 고딕" panose="020B0503020000020004" pitchFamily="50" charset="-127"/>
              </a:rPr>
              <a:t>이상</a:t>
            </a:r>
            <a:r>
              <a:rPr lang="en-US" altLang="ko-KR" sz="1000" b="1" dirty="0">
                <a:ea typeface="맑은 고딕" panose="020B0503020000020004" pitchFamily="50" charset="-127"/>
              </a:rPr>
              <a:t> </a:t>
            </a:r>
            <a:endParaRPr lang="en-US" altLang="ko-KR" sz="1000" b="1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b="1" dirty="0">
                <a:ea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ea typeface="맑은 고딕" panose="020B0503020000020004" pitchFamily="50" charset="-127"/>
              </a:rPr>
              <a:t>       </a:t>
            </a:r>
            <a:r>
              <a:rPr lang="ko-KR" altLang="en-US" sz="1000" b="1" dirty="0" smtClean="0">
                <a:ea typeface="맑은 고딕" panose="020B0503020000020004" pitchFamily="50" charset="-127"/>
              </a:rPr>
              <a:t>이거나 </a:t>
            </a:r>
            <a:r>
              <a:rPr lang="en-US" altLang="ko-KR" sz="1000" b="1" dirty="0">
                <a:ea typeface="맑은 고딕" panose="020B0503020000020004" pitchFamily="50" charset="-127"/>
              </a:rPr>
              <a:t>250A </a:t>
            </a:r>
            <a:r>
              <a:rPr lang="ko-KR" altLang="en-US" sz="1000" b="1" dirty="0">
                <a:ea typeface="맑은 고딕" panose="020B0503020000020004" pitchFamily="50" charset="-127"/>
              </a:rPr>
              <a:t>이상</a:t>
            </a:r>
            <a:r>
              <a:rPr lang="ko-KR" altLang="en-US" sz="1000" dirty="0">
                <a:ea typeface="맑은 고딕" panose="020B0503020000020004" pitchFamily="50" charset="-127"/>
              </a:rPr>
              <a:t>으로 규정하여 관리하고 있음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☞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spc="-20" dirty="0">
                <a:ea typeface="맑은 고딕" panose="020B0503020000020004" pitchFamily="50" charset="-127"/>
              </a:rPr>
              <a:t>옥외 중계기 </a:t>
            </a:r>
            <a:r>
              <a:rPr lang="en-US" altLang="ko-KR" sz="1000" spc="-20" dirty="0">
                <a:ea typeface="맑은 고딕" panose="020B0503020000020004" pitchFamily="50" charset="-127"/>
              </a:rPr>
              <a:t>DC</a:t>
            </a:r>
            <a:r>
              <a:rPr lang="ko-KR" altLang="en-US" sz="1000" spc="-20" dirty="0">
                <a:ea typeface="맑은 고딕" panose="020B0503020000020004" pitchFamily="50" charset="-127"/>
              </a:rPr>
              <a:t>는 </a:t>
            </a:r>
            <a:r>
              <a:rPr lang="en-US" altLang="ko-KR" sz="1000" spc="-20" dirty="0">
                <a:ea typeface="맑은 고딕" panose="020B0503020000020004" pitchFamily="50" charset="-127"/>
              </a:rPr>
              <a:t>-48V </a:t>
            </a:r>
            <a:r>
              <a:rPr lang="ko-KR" altLang="en-US" sz="1000" spc="-20" dirty="0">
                <a:ea typeface="맑은 고딕" panose="020B0503020000020004" pitchFamily="50" charset="-127"/>
              </a:rPr>
              <a:t>또는 </a:t>
            </a:r>
            <a:r>
              <a:rPr lang="en-US" altLang="ko-KR" sz="1000" spc="-20" dirty="0">
                <a:ea typeface="맑은 고딕" panose="020B0503020000020004" pitchFamily="50" charset="-127"/>
              </a:rPr>
              <a:t>24V </a:t>
            </a:r>
            <a:r>
              <a:rPr lang="ko-KR" altLang="en-US" sz="1000" spc="-20" dirty="0">
                <a:ea typeface="맑은 고딕" panose="020B0503020000020004" pitchFamily="50" charset="-127"/>
              </a:rPr>
              <a:t>사용으로 누전에 의한 인체 위험은 없으며</a:t>
            </a:r>
            <a:r>
              <a:rPr lang="en-US" altLang="ko-KR" sz="1000" spc="-20" dirty="0">
                <a:ea typeface="맑은 고딕" panose="020B0503020000020004" pitchFamily="50" charset="-127"/>
              </a:rPr>
              <a:t> AC </a:t>
            </a:r>
            <a:r>
              <a:rPr lang="ko-KR" altLang="en-US" sz="1000" spc="-20" dirty="0" smtClean="0">
                <a:ea typeface="맑은 고딕" panose="020B0503020000020004" pitchFamily="50" charset="-127"/>
              </a:rPr>
              <a:t>누전에</a:t>
            </a:r>
            <a:endParaRPr lang="en-US" altLang="ko-KR" sz="1000" spc="-2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spc="-20" dirty="0" smtClean="0">
                <a:ea typeface="맑은 고딕" panose="020B0503020000020004" pitchFamily="50" charset="-127"/>
              </a:rPr>
              <a:t>          </a:t>
            </a:r>
            <a:r>
              <a:rPr lang="ko-KR" altLang="en-US" sz="1000" spc="-2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spc="-20" dirty="0">
                <a:ea typeface="맑은 고딕" panose="020B0503020000020004" pitchFamily="50" charset="-127"/>
              </a:rPr>
              <a:t>의한 감전 위험이 있으므로 </a:t>
            </a:r>
            <a:r>
              <a:rPr lang="ko-KR" altLang="en-US" sz="1000" b="1" spc="-20" dirty="0" err="1" smtClean="0">
                <a:ea typeface="맑은 고딕" panose="020B0503020000020004" pitchFamily="50" charset="-127"/>
              </a:rPr>
              <a:t>장비점검</a:t>
            </a:r>
            <a:r>
              <a:rPr lang="ko-KR" altLang="en-US" sz="1000" b="1" spc="-20" dirty="0" smtClean="0">
                <a:ea typeface="맑은 고딕" panose="020B0503020000020004" pitchFamily="50" charset="-127"/>
              </a:rPr>
              <a:t> 전 반드시 </a:t>
            </a:r>
            <a:r>
              <a:rPr lang="ko-KR" altLang="en-US" sz="1000" b="1" spc="-20" dirty="0" err="1">
                <a:ea typeface="맑은 고딕" panose="020B0503020000020004" pitchFamily="50" charset="-127"/>
              </a:rPr>
              <a:t>비접촉</a:t>
            </a:r>
            <a:r>
              <a:rPr lang="ko-KR" altLang="en-US" sz="1000" b="1" spc="-20" dirty="0">
                <a:ea typeface="맑은 고딕" panose="020B0503020000020004" pitchFamily="50" charset="-127"/>
              </a:rPr>
              <a:t> 검전기를 사용하여</a:t>
            </a:r>
            <a:r>
              <a:rPr lang="en-US" altLang="ko-KR" sz="1000" b="1" spc="-20" dirty="0">
                <a:ea typeface="맑은 고딕" panose="020B0503020000020004" pitchFamily="50" charset="-127"/>
              </a:rPr>
              <a:t> </a:t>
            </a:r>
            <a:r>
              <a:rPr lang="ko-KR" altLang="en-US" sz="1000" b="1" spc="-20" dirty="0">
                <a:ea typeface="맑은 고딕" panose="020B0503020000020004" pitchFamily="50" charset="-127"/>
              </a:rPr>
              <a:t>누전 상태 확인 </a:t>
            </a:r>
            <a:r>
              <a:rPr lang="ko-KR" altLang="en-US" sz="1000" spc="-20" dirty="0">
                <a:ea typeface="맑은 고딕" panose="020B0503020000020004" pitchFamily="50" charset="-127"/>
              </a:rPr>
              <a:t>후</a:t>
            </a:r>
            <a:endParaRPr lang="en-US" altLang="ko-KR" sz="1000" spc="-2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spc="-20" dirty="0">
                <a:ea typeface="맑은 고딕" panose="020B0503020000020004" pitchFamily="50" charset="-127"/>
              </a:rPr>
              <a:t>  </a:t>
            </a:r>
            <a:r>
              <a:rPr lang="en-US" altLang="ko-KR" sz="1000" spc="-20" dirty="0" smtClean="0">
                <a:ea typeface="맑은 고딕" panose="020B0503020000020004" pitchFamily="50" charset="-127"/>
              </a:rPr>
              <a:t>        </a:t>
            </a:r>
            <a:r>
              <a:rPr lang="ko-KR" altLang="en-US" sz="1000" spc="-2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spc="-20" dirty="0">
                <a:ea typeface="맑은 고딕" panose="020B0503020000020004" pitchFamily="50" charset="-127"/>
              </a:rPr>
              <a:t>작업을 한다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ko-KR" altLang="en-US" sz="1000" kern="0" dirty="0" smtClean="0">
                <a:ea typeface="맑은 고딕" panose="020B0503020000020004" pitchFamily="50" charset="-127"/>
              </a:rPr>
              <a:t>  ○ </a:t>
            </a:r>
            <a:r>
              <a:rPr lang="ko-KR" altLang="en-US" sz="1000" dirty="0">
                <a:ea typeface="맑은 고딕" panose="020B0503020000020004" pitchFamily="50" charset="-127"/>
              </a:rPr>
              <a:t>전류의 크기에 따른 감전의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영향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000" kern="0" dirty="0" smtClean="0">
                <a:ea typeface="맑은 고딕" panose="020B0503020000020004" pitchFamily="50" charset="-127"/>
              </a:rPr>
              <a:t>  ○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침수지역 장비 점검 방법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</a:t>
            </a:r>
            <a:r>
              <a:rPr lang="en-US" altLang="ko-KR" sz="1000" dirty="0">
                <a:ea typeface="맑은 고딕" panose="020B0503020000020004" pitchFamily="50" charset="-127"/>
              </a:rPr>
              <a:t>① </a:t>
            </a:r>
            <a:r>
              <a:rPr lang="ko-KR" altLang="en-US" sz="1000" dirty="0">
                <a:ea typeface="맑은 고딕" panose="020B0503020000020004" pitchFamily="50" charset="-127"/>
              </a:rPr>
              <a:t>침수 공간 내 물에 검전기를 찍어본다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.(</a:t>
            </a:r>
            <a:r>
              <a:rPr lang="ko-KR" altLang="en-US" sz="1000" dirty="0" err="1">
                <a:ea typeface="맑은 고딕" panose="020B0503020000020004" pitchFamily="50" charset="-127"/>
              </a:rPr>
              <a:t>비프음이</a:t>
            </a:r>
            <a:r>
              <a:rPr lang="ko-KR" altLang="en-US" sz="1000" dirty="0">
                <a:ea typeface="맑은 고딕" panose="020B0503020000020004" pitchFamily="50" charset="-127"/>
              </a:rPr>
              <a:t> 울리면 누전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상태임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)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 ② </a:t>
            </a:r>
            <a:r>
              <a:rPr lang="ko-KR" altLang="en-US" sz="1000" dirty="0">
                <a:ea typeface="맑은 고딕" panose="020B0503020000020004" pitchFamily="50" charset="-127"/>
              </a:rPr>
              <a:t>차단기를 </a:t>
            </a:r>
            <a:r>
              <a:rPr lang="en-US" altLang="ko-KR" sz="1000" dirty="0">
                <a:ea typeface="맑은 고딕" panose="020B0503020000020004" pitchFamily="50" charset="-127"/>
              </a:rPr>
              <a:t>off </a:t>
            </a:r>
            <a:r>
              <a:rPr lang="ko-KR" altLang="en-US" sz="1000" dirty="0">
                <a:ea typeface="맑은 고딕" panose="020B0503020000020004" pitchFamily="50" charset="-127"/>
              </a:rPr>
              <a:t>하고 검전기로 다시 확인 한다</a:t>
            </a:r>
            <a:r>
              <a:rPr lang="en-US" altLang="ko-KR" sz="1000" dirty="0">
                <a:ea typeface="맑은 고딕" panose="020B0503020000020004" pitchFamily="50" charset="-127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   - </a:t>
            </a:r>
            <a:r>
              <a:rPr lang="ko-KR" altLang="en-US" sz="1000" spc="-70" dirty="0">
                <a:ea typeface="맑은 고딕" panose="020B0503020000020004" pitchFamily="50" charset="-127"/>
              </a:rPr>
              <a:t>전원 인가 상태에서 </a:t>
            </a:r>
            <a:r>
              <a:rPr lang="en-US" altLang="ko-KR" sz="1000" spc="-70" dirty="0">
                <a:ea typeface="맑은 고딕" panose="020B0503020000020004" pitchFamily="50" charset="-127"/>
              </a:rPr>
              <a:t>ELB</a:t>
            </a:r>
            <a:r>
              <a:rPr lang="ko-KR" altLang="en-US" sz="1000" spc="-70" dirty="0">
                <a:ea typeface="맑은 고딕" panose="020B0503020000020004" pitchFamily="50" charset="-127"/>
              </a:rPr>
              <a:t>의 빨간 버튼을 누를 경우 </a:t>
            </a:r>
            <a:r>
              <a:rPr lang="ko-KR" altLang="en-US" sz="1000" spc="-70" dirty="0" err="1" smtClean="0">
                <a:ea typeface="맑은 고딕" panose="020B0503020000020004" pitchFamily="50" charset="-127"/>
              </a:rPr>
              <a:t>트립이</a:t>
            </a:r>
            <a:r>
              <a:rPr lang="ko-KR" altLang="en-US" sz="1000" spc="-70" dirty="0" smtClean="0">
                <a:ea typeface="맑은 고딕" panose="020B0503020000020004" pitchFamily="50" charset="-127"/>
              </a:rPr>
              <a:t> 안되거나 </a:t>
            </a:r>
            <a:r>
              <a:rPr lang="ko-KR" altLang="en-US" sz="1000" spc="-70" dirty="0">
                <a:ea typeface="맑은 고딕" panose="020B0503020000020004" pitchFamily="50" charset="-127"/>
              </a:rPr>
              <a:t>반 </a:t>
            </a:r>
            <a:r>
              <a:rPr lang="ko-KR" altLang="en-US" sz="1000" spc="-70" dirty="0" err="1">
                <a:ea typeface="맑은 고딕" panose="020B0503020000020004" pitchFamily="50" charset="-127"/>
              </a:rPr>
              <a:t>트립이</a:t>
            </a:r>
            <a:r>
              <a:rPr lang="ko-KR" altLang="en-US" sz="1000" spc="-70" dirty="0">
                <a:ea typeface="맑은 고딕" panose="020B0503020000020004" pitchFamily="50" charset="-127"/>
              </a:rPr>
              <a:t> 될 경우 불량으로 </a:t>
            </a:r>
            <a:r>
              <a:rPr lang="ko-KR" altLang="en-US" sz="1000" spc="-70" dirty="0" smtClean="0">
                <a:ea typeface="맑은 고딕" panose="020B0503020000020004" pitchFamily="50" charset="-127"/>
              </a:rPr>
              <a:t>교체</a:t>
            </a:r>
            <a:r>
              <a:rPr lang="en-US" altLang="ko-KR" sz="1000" spc="-70" dirty="0" smtClean="0">
                <a:ea typeface="맑은 고딕" panose="020B0503020000020004" pitchFamily="50" charset="-127"/>
              </a:rPr>
              <a:t>.</a:t>
            </a:r>
            <a:endParaRPr lang="en-US" altLang="ko-KR" sz="1000" spc="-7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spc="-50" dirty="0">
                <a:ea typeface="맑은 고딕" panose="020B0503020000020004" pitchFamily="50" charset="-127"/>
              </a:rPr>
              <a:t>     ※ Main </a:t>
            </a:r>
            <a:r>
              <a:rPr lang="ko-KR" altLang="en-US" sz="1000" spc="-50" dirty="0">
                <a:ea typeface="맑은 고딕" panose="020B0503020000020004" pitchFamily="50" charset="-127"/>
              </a:rPr>
              <a:t>차단기가 침수 구역내 위치할 경우 절연 장화 </a:t>
            </a:r>
            <a:r>
              <a:rPr lang="ko-KR" altLang="en-US" sz="1000" spc="-50" dirty="0" smtClean="0">
                <a:ea typeface="맑은 고딕" panose="020B0503020000020004" pitchFamily="50" charset="-127"/>
              </a:rPr>
              <a:t>및</a:t>
            </a:r>
            <a:r>
              <a:rPr lang="en-US" altLang="ko-KR" sz="1000" spc="-5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spc="-50" dirty="0" err="1">
                <a:ea typeface="맑은 고딕" panose="020B0503020000020004" pitchFamily="50" charset="-127"/>
              </a:rPr>
              <a:t>절연장갑을</a:t>
            </a:r>
            <a:r>
              <a:rPr lang="ko-KR" altLang="en-US" sz="1000" spc="-50" dirty="0">
                <a:ea typeface="맑은 고딕" panose="020B0503020000020004" pitchFamily="50" charset="-127"/>
              </a:rPr>
              <a:t> 착용하여 감전을 예방 후 </a:t>
            </a:r>
            <a:r>
              <a:rPr lang="ko-KR" altLang="en-US" sz="1000" spc="-50" dirty="0" smtClean="0">
                <a:ea typeface="맑은 고딕" panose="020B0503020000020004" pitchFamily="50" charset="-127"/>
              </a:rPr>
              <a:t>작업</a:t>
            </a:r>
            <a:r>
              <a:rPr lang="en-US" altLang="ko-KR" sz="1000" spc="-50" dirty="0" smtClean="0">
                <a:ea typeface="맑은 고딕" panose="020B0503020000020004" pitchFamily="50" charset="-127"/>
              </a:rPr>
              <a:t>.</a:t>
            </a:r>
            <a:endParaRPr lang="en-US" altLang="ko-KR" sz="1000" spc="-5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③ </a:t>
            </a:r>
            <a:r>
              <a:rPr lang="ko-KR" altLang="en-US" sz="1000" dirty="0">
                <a:ea typeface="맑은 고딕" panose="020B0503020000020004" pitchFamily="50" charset="-127"/>
              </a:rPr>
              <a:t>침수된 공간내 양수기를 이용하여 고여 있는 물을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배출한 </a:t>
            </a:r>
            <a:r>
              <a:rPr lang="ko-KR" altLang="en-US" sz="1000" dirty="0">
                <a:ea typeface="맑은 고딕" panose="020B0503020000020004" pitchFamily="50" charset="-127"/>
              </a:rPr>
              <a:t>후 복구</a:t>
            </a: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작업을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진행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.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   - </a:t>
            </a:r>
            <a:r>
              <a:rPr lang="ko-KR" altLang="en-US" sz="1000" dirty="0">
                <a:ea typeface="맑은 고딕" panose="020B0503020000020004" pitchFamily="50" charset="-127"/>
              </a:rPr>
              <a:t>장비가</a:t>
            </a: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침수된 상태에서는 </a:t>
            </a:r>
            <a:r>
              <a:rPr lang="en-US" altLang="ko-KR" sz="1000" dirty="0">
                <a:ea typeface="맑은 고딕" panose="020B0503020000020004" pitchFamily="50" charset="-127"/>
              </a:rPr>
              <a:t>2</a:t>
            </a:r>
            <a:r>
              <a:rPr lang="ko-KR" altLang="en-US" sz="1000" dirty="0">
                <a:ea typeface="맑은 고딕" panose="020B0503020000020004" pitchFamily="50" charset="-127"/>
              </a:rPr>
              <a:t>차 사고 예방을 위해 배수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전에는 </a:t>
            </a:r>
            <a:r>
              <a:rPr lang="ko-KR" altLang="en-US" sz="1000" dirty="0">
                <a:ea typeface="맑은 고딕" panose="020B0503020000020004" pitchFamily="50" charset="-127"/>
              </a:rPr>
              <a:t>절대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작업 금지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.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 </a:t>
            </a:r>
            <a:r>
              <a:rPr lang="en-US" altLang="ko-KR" sz="1000" dirty="0">
                <a:ea typeface="맑은 고딕" panose="020B0503020000020004" pitchFamily="50" charset="-127"/>
              </a:rPr>
              <a:t>④ </a:t>
            </a:r>
            <a:r>
              <a:rPr lang="ko-KR" altLang="en-US" sz="1000" dirty="0">
                <a:ea typeface="맑은 고딕" panose="020B0503020000020004" pitchFamily="50" charset="-127"/>
              </a:rPr>
              <a:t>기지국내 전기 시설은 전원을 투입하지 말고 전기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안전검사 후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안전성이 통과 되면 전원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ON.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   - </a:t>
            </a:r>
            <a:r>
              <a:rPr lang="ko-KR" altLang="en-US" sz="1000" dirty="0">
                <a:ea typeface="맑은 고딕" panose="020B0503020000020004" pitchFamily="50" charset="-127"/>
              </a:rPr>
              <a:t>중계기의 경우 </a:t>
            </a:r>
            <a:r>
              <a:rPr lang="ko-KR" altLang="en-US" sz="1000" dirty="0" err="1">
                <a:ea typeface="맑은 고딕" panose="020B0503020000020004" pitchFamily="50" charset="-127"/>
              </a:rPr>
              <a:t>밧데리를</a:t>
            </a:r>
            <a:r>
              <a:rPr lang="ko-KR" altLang="en-US" sz="1000" dirty="0">
                <a:ea typeface="맑은 고딕" panose="020B0503020000020004" pitchFamily="50" charset="-127"/>
              </a:rPr>
              <a:t> 분리 후 드라이기등을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활용하여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충분히 건조 후 전원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ON.</a:t>
            </a: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</a:t>
            </a:r>
            <a:endParaRPr lang="en-US" altLang="ko-KR" sz="1000" dirty="0"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344152"/>
              </p:ext>
            </p:extLst>
          </p:nvPr>
        </p:nvGraphicFramePr>
        <p:xfrm>
          <a:off x="986236" y="1907353"/>
          <a:ext cx="4866733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868">
                  <a:extLst>
                    <a:ext uri="{9D8B030D-6E8A-4147-A177-3AD203B41FA5}">
                      <a16:colId xmlns:a16="http://schemas.microsoft.com/office/drawing/2014/main" val="3575203734"/>
                    </a:ext>
                  </a:extLst>
                </a:gridCol>
                <a:gridCol w="3110448">
                  <a:extLst>
                    <a:ext uri="{9D8B030D-6E8A-4147-A177-3AD203B41FA5}">
                      <a16:colId xmlns:a16="http://schemas.microsoft.com/office/drawing/2014/main" val="1777444984"/>
                    </a:ext>
                  </a:extLst>
                </a:gridCol>
                <a:gridCol w="1166417">
                  <a:extLst>
                    <a:ext uri="{9D8B030D-6E8A-4147-A177-3AD203B41FA5}">
                      <a16:colId xmlns:a16="http://schemas.microsoft.com/office/drawing/2014/main" val="4121547992"/>
                    </a:ext>
                  </a:extLst>
                </a:gridCol>
              </a:tblGrid>
              <a:tr h="22166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접촉 상태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허용 접촉 전압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79564"/>
                  </a:ext>
                </a:extLst>
              </a:tr>
              <a:tr h="24475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72000" algn="l" latinLnBrk="1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인체의 대부분이 수중에 있는 상태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2.5V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651612"/>
                  </a:ext>
                </a:extLst>
              </a:tr>
              <a:tr h="56801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72000" algn="l" latinLnBrk="1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인체가 현저하게 젖어있는 상태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72000" algn="l" defTabSz="863319" rtl="0" eaLnBrk="1" latinLnBrk="1" hangingPunct="1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금속성의 전기기계 기구나 구조물에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defTabSz="863319" rtl="0" eaLnBrk="1" latinLnBrk="1" hangingPunct="1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인체의 일부가 상시 접촉되어 있는 상태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25V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736690"/>
                  </a:ext>
                </a:extLst>
              </a:tr>
              <a:tr h="40638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72000" algn="l" latinLnBrk="1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 이외의 경우로 통상 인체에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접촉 전압이 가해지면 위험성이 높은 상태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50V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951943"/>
                  </a:ext>
                </a:extLst>
              </a:tr>
              <a:tr h="56801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-72000" algn="l" latinLnBrk="1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 이외의 경우로 인체에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ts val="14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접촉 전압이 가해지더라도 위험성이 낮은 상태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-72000" algn="l" latinLnBrk="1">
                        <a:lnSpc>
                          <a:spcPts val="14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접촉 전압이 가해질 우려가 없는 경우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4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제한 없음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61737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991609"/>
              </p:ext>
            </p:extLst>
          </p:nvPr>
        </p:nvGraphicFramePr>
        <p:xfrm>
          <a:off x="986235" y="5345606"/>
          <a:ext cx="4866733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276">
                  <a:extLst>
                    <a:ext uri="{9D8B030D-6E8A-4147-A177-3AD203B41FA5}">
                      <a16:colId xmlns:a16="http://schemas.microsoft.com/office/drawing/2014/main" val="3575203734"/>
                    </a:ext>
                  </a:extLst>
                </a:gridCol>
                <a:gridCol w="4014457">
                  <a:extLst>
                    <a:ext uri="{9D8B030D-6E8A-4147-A177-3AD203B41FA5}">
                      <a16:colId xmlns:a16="http://schemas.microsoft.com/office/drawing/2014/main" val="1777444984"/>
                    </a:ext>
                  </a:extLst>
                </a:gridCol>
              </a:tblGrid>
              <a:tr h="203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감전의 영향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79564"/>
                  </a:ext>
                </a:extLst>
              </a:tr>
              <a:tr h="203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1mA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7200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전기를 느끼는 정도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651612"/>
                  </a:ext>
                </a:extLst>
              </a:tr>
              <a:tr h="203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5mA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7200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상당한 고통을 느끼는 정도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736690"/>
                  </a:ext>
                </a:extLst>
              </a:tr>
              <a:tr h="203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10mA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7200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고통을 견디기 어려운 정도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5951943"/>
                  </a:ext>
                </a:extLst>
              </a:tr>
              <a:tr h="203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20mA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-7200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근육의 수축으로 인해 자신의 의도대로 행동 불능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617374"/>
                  </a:ext>
                </a:extLst>
              </a:tr>
              <a:tr h="203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50mA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-7200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상당히 위험한 상태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577213"/>
                  </a:ext>
                </a:extLst>
              </a:tr>
              <a:tr h="20311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100mA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-7200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치명적인 결과 초래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사망 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26644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206103"/>
              </p:ext>
            </p:extLst>
          </p:nvPr>
        </p:nvGraphicFramePr>
        <p:xfrm>
          <a:off x="582973" y="9039739"/>
          <a:ext cx="5673256" cy="416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505">
                  <a:extLst>
                    <a:ext uri="{9D8B030D-6E8A-4147-A177-3AD203B41FA5}">
                      <a16:colId xmlns:a16="http://schemas.microsoft.com/office/drawing/2014/main" val="3551564170"/>
                    </a:ext>
                  </a:extLst>
                </a:gridCol>
                <a:gridCol w="4583751">
                  <a:extLst>
                    <a:ext uri="{9D8B030D-6E8A-4147-A177-3AD203B41FA5}">
                      <a16:colId xmlns:a16="http://schemas.microsoft.com/office/drawing/2014/main" val="3737963430"/>
                    </a:ext>
                  </a:extLst>
                </a:gridCol>
              </a:tblGrid>
              <a:tr h="416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 작업 시</a:t>
                      </a:r>
                      <a:endParaRPr lang="en-US" altLang="ko-KR" sz="1000" b="1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보조자의 역할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작업환경 점검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작업자의 행동 관찰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긴급 상황 발생 시 대응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작업의 원활한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이동식 사다리 넘어짐 방지 조치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주변 환경 정리 등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42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334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6947" y="3138572"/>
            <a:ext cx="5942899" cy="6381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7]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○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신호수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역할</a:t>
            </a: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 -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근로자와 차량간의 교통사고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사전 방지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역할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-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도로변 작업 시 교통의 원활한 흐름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유지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( ※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신호수는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로봇 신호수로 대체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가능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-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장비 작업 시 주변 구조물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차량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보행자와의 충돌 방지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○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신호수 용품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-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신호수용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안전모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안전화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안전장갑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신호봉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신호용 깃발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호각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신호수용조끼 등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※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신호수용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안전모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조끼는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붉은색으로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구분 </a:t>
            </a:r>
            <a:r>
              <a:rPr kumimoji="0" lang="en-US" altLang="ko-KR" sz="1000" baseline="30000" dirty="0" smtClean="0">
                <a:ea typeface="맑은 고딕" panose="020B0503020000020004" pitchFamily="50" charset="-127"/>
              </a:rPr>
              <a:t>※ </a:t>
            </a:r>
            <a:r>
              <a:rPr kumimoji="0" lang="ko-KR" altLang="en-US" sz="1000" baseline="30000" dirty="0" err="1" smtClean="0">
                <a:ea typeface="맑은 고딕" panose="020B0503020000020004" pitchFamily="50" charset="-127"/>
              </a:rPr>
              <a:t>신호수용</a:t>
            </a:r>
            <a:r>
              <a:rPr kumimoji="0" lang="ko-KR" altLang="en-US" sz="1000" baseline="30000" dirty="0" smtClean="0">
                <a:ea typeface="맑은 고딕" panose="020B0503020000020004" pitchFamily="50" charset="-127"/>
              </a:rPr>
              <a:t> 조끼는 </a:t>
            </a:r>
            <a:r>
              <a:rPr kumimoji="0" lang="ko-KR" altLang="en-US" sz="1000" baseline="30000" dirty="0" err="1" smtClean="0">
                <a:ea typeface="맑은 고딕" panose="020B0503020000020004" pitchFamily="50" charset="-127"/>
              </a:rPr>
              <a:t>야광띠가</a:t>
            </a:r>
            <a:r>
              <a:rPr kumimoji="0" lang="ko-KR" altLang="en-US" sz="1000" baseline="30000" dirty="0" smtClean="0">
                <a:ea typeface="맑은 고딕" panose="020B0503020000020004" pitchFamily="50" charset="-127"/>
              </a:rPr>
              <a:t> 부착된 조끼 사용 가능</a:t>
            </a:r>
            <a:endParaRPr kumimoji="0" lang="en-US" altLang="ko-KR" sz="1000" baseline="30000" dirty="0" smtClean="0"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○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신호수 배치 필요 작업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-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도로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터널 작업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도로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횡단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왕복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차선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작업 시 양방향 배치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- </a:t>
            </a:r>
            <a:r>
              <a:rPr kumimoji="0" lang="ko-KR" altLang="en-US" sz="1000" spc="-7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장비 </a:t>
            </a:r>
            <a:r>
              <a:rPr kumimoji="0" lang="ko-KR" altLang="en-US" sz="1000" spc="-70" dirty="0">
                <a:solidFill>
                  <a:srgbClr val="000000"/>
                </a:solidFill>
                <a:ea typeface="맑은 고딕" panose="020B0503020000020004" pitchFamily="50" charset="-127"/>
              </a:rPr>
              <a:t>사용 작업</a:t>
            </a:r>
            <a:r>
              <a:rPr kumimoji="0" lang="en-US" altLang="ko-KR" sz="1000" spc="-70" dirty="0">
                <a:solidFill>
                  <a:srgbClr val="000000"/>
                </a:solidFill>
                <a:ea typeface="맑은 고딕" panose="020B0503020000020004" pitchFamily="50" charset="-127"/>
              </a:rPr>
              <a:t>/</a:t>
            </a:r>
            <a:r>
              <a:rPr kumimoji="0" lang="ko-KR" altLang="en-US" sz="1000" spc="-7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고소차</a:t>
            </a:r>
            <a:r>
              <a:rPr kumimoji="0" lang="ko-KR" altLang="en-US" sz="1000" spc="-70" dirty="0">
                <a:solidFill>
                  <a:srgbClr val="000000"/>
                </a:solidFill>
                <a:ea typeface="맑은 고딕" panose="020B0503020000020004" pitchFamily="50" charset="-127"/>
              </a:rPr>
              <a:t> 작업</a:t>
            </a:r>
            <a:r>
              <a:rPr kumimoji="0" lang="en-US" altLang="ko-KR" sz="1000" spc="-70" dirty="0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kumimoji="0" lang="ko-KR" altLang="en-US" sz="1000" spc="-70" dirty="0">
                <a:solidFill>
                  <a:srgbClr val="000000"/>
                </a:solidFill>
                <a:ea typeface="맑은 고딕" panose="020B0503020000020004" pitchFamily="50" charset="-127"/>
              </a:rPr>
              <a:t>크레인</a:t>
            </a:r>
            <a:r>
              <a:rPr kumimoji="0" lang="en-US" altLang="ko-KR" sz="1000" spc="-70" dirty="0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sz="1000" spc="-7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고소작업대 등</a:t>
            </a:r>
            <a:r>
              <a:rPr kumimoji="0" lang="en-US" altLang="ko-KR" sz="1000" spc="-7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), 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풍속 </a:t>
            </a:r>
            <a:r>
              <a:rPr kumimoji="0" lang="en-US" altLang="ko-KR" sz="1000" spc="-70" dirty="0">
                <a:ea typeface="맑은 고딕" panose="020B0503020000020004" pitchFamily="50" charset="-127"/>
              </a:rPr>
              <a:t>10m/s 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이상일 경우 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옥외 중장비 </a:t>
            </a:r>
            <a:r>
              <a:rPr kumimoji="0" lang="ko-KR" altLang="en-US" sz="1000" spc="-70" dirty="0">
                <a:ea typeface="맑은 고딕" panose="020B0503020000020004" pitchFamily="50" charset="-127"/>
              </a:rPr>
              <a:t>사용 </a:t>
            </a:r>
            <a:r>
              <a:rPr kumimoji="0" lang="ko-KR" altLang="en-US" sz="1000" spc="-70" dirty="0" smtClean="0">
                <a:ea typeface="맑은 고딕" panose="020B0503020000020004" pitchFamily="50" charset="-127"/>
              </a:rPr>
              <a:t>금지</a:t>
            </a:r>
            <a:endParaRPr kumimoji="0" lang="en-US" altLang="ko-KR" sz="1000" spc="-70" dirty="0" smtClean="0"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 smtClean="0">
                <a:ea typeface="맑은 고딕" panose="020B0503020000020004" pitchFamily="50" charset="-127"/>
              </a:rPr>
              <a:t>     ※ </a:t>
            </a:r>
            <a:r>
              <a:rPr kumimoji="0" lang="ko-KR" altLang="en-US" sz="1000" dirty="0" err="1" smtClean="0">
                <a:ea typeface="맑은 고딕" panose="020B0503020000020004" pitchFamily="50" charset="-127"/>
              </a:rPr>
              <a:t>발전차</a:t>
            </a:r>
            <a:r>
              <a:rPr kumimoji="0" lang="en-US" altLang="ko-KR" sz="1000" dirty="0" smtClean="0"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 err="1" smtClean="0">
                <a:ea typeface="맑은 고딕" panose="020B0503020000020004" pitchFamily="50" charset="-127"/>
              </a:rPr>
              <a:t>이동기지국</a:t>
            </a:r>
            <a:r>
              <a:rPr kumimoji="0"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kumimoji="0" lang="en-US" altLang="ko-KR" sz="1000" dirty="0">
                <a:ea typeface="맑은 고딕" panose="020B0503020000020004" pitchFamily="50" charset="-127"/>
              </a:rPr>
              <a:t>: </a:t>
            </a:r>
            <a:r>
              <a:rPr kumimoji="0" lang="ko-KR" altLang="en-US" sz="1000" dirty="0">
                <a:ea typeface="맑은 고딕" panose="020B0503020000020004" pitchFamily="50" charset="-127"/>
              </a:rPr>
              <a:t>도로점용 시 신호수 배치</a:t>
            </a:r>
            <a:endParaRPr kumimoji="0" lang="en-US" altLang="ko-KR" sz="1000" dirty="0"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ko-KR" altLang="en-US" sz="1000" dirty="0" smtClean="0">
                <a:ea typeface="맑은 고딕" panose="020B0503020000020004" pitchFamily="50" charset="-127"/>
              </a:rPr>
              <a:t>  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-</a:t>
            </a:r>
            <a:r>
              <a:rPr kumimoji="0" lang="en-US" altLang="ko-KR" sz="1000" dirty="0" smtClean="0"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 smtClean="0">
                <a:ea typeface="맑은 고딕" panose="020B0503020000020004" pitchFamily="50" charset="-127"/>
              </a:rPr>
              <a:t>선로 접속 </a:t>
            </a:r>
            <a:r>
              <a:rPr kumimoji="0" lang="ko-KR" altLang="en-US" sz="1000" dirty="0">
                <a:ea typeface="맑은 고딕" panose="020B0503020000020004" pitchFamily="50" charset="-127"/>
              </a:rPr>
              <a:t>작업</a:t>
            </a:r>
            <a:r>
              <a:rPr kumimoji="0" lang="en-US" altLang="ko-KR" sz="1000" dirty="0">
                <a:ea typeface="맑은 고딕" panose="020B0503020000020004" pitchFamily="50" charset="-127"/>
              </a:rPr>
              <a:t>(</a:t>
            </a:r>
            <a:r>
              <a:rPr kumimoji="0" lang="ko-KR" altLang="en-US" sz="1000" dirty="0">
                <a:ea typeface="맑은 고딕" panose="020B0503020000020004" pitchFamily="50" charset="-127"/>
              </a:rPr>
              <a:t>단</a:t>
            </a:r>
            <a:r>
              <a:rPr kumimoji="0" lang="en-US" altLang="ko-KR" sz="1000" dirty="0">
                <a:ea typeface="맑은 고딕" panose="020B0503020000020004" pitchFamily="50" charset="-127"/>
              </a:rPr>
              <a:t>, </a:t>
            </a:r>
            <a:r>
              <a:rPr kumimoji="0" lang="ko-KR" altLang="en-US" sz="1000" dirty="0">
                <a:ea typeface="맑은 고딕" panose="020B0503020000020004" pitchFamily="50" charset="-127"/>
              </a:rPr>
              <a:t>차량 흐름이 복잡한 장소일 경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우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-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기타 차량 및 보행자와의 충돌이 우려 되는 장소의 작업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-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일몰 후 도로상에서 이뤄지는 작업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  <a:defRPr/>
            </a:pP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○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신호수 위치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-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작업장 전방에 설치 된 안전 표지판 후방에 위치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-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장비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운전원의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시야에 보이는 위치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(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장비 후면에 위치하지 않음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)</a:t>
            </a: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-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신호수 본인이 도로상에 위치 할 경우 차량과 충돌하지 않도록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위치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선택</a:t>
            </a: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 ※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야간 작업 시에는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발광형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또는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LED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신호조끼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착용 및 전자식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신호봉을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사용하여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식별이 용이</a:t>
            </a: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   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하도록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한다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○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안전구역 설정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  ①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야간작업시에는 차량으로부터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(70m/50m/30m)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전방에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공사안내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표지판을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설치하고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,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 err="1" smtClean="0">
                <a:solidFill>
                  <a:srgbClr val="000000"/>
                </a:solidFill>
                <a:ea typeface="맑은 고딕" panose="020B0503020000020004" pitchFamily="50" charset="-127"/>
              </a:rPr>
              <a:t>라바콘은</a:t>
            </a: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 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일정간격으로 설치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. 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 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②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위험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경고등은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anose="020B0503020000020004" pitchFamily="50" charset="-127"/>
              </a:rPr>
              <a:t>라바콘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상단에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설치하고 기타 시인성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확보를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위한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안전시설물을 설치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287899"/>
              </p:ext>
            </p:extLst>
          </p:nvPr>
        </p:nvGraphicFramePr>
        <p:xfrm>
          <a:off x="598206" y="4827203"/>
          <a:ext cx="5811639" cy="1033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455">
                  <a:extLst>
                    <a:ext uri="{9D8B030D-6E8A-4147-A177-3AD203B41FA5}">
                      <a16:colId xmlns:a16="http://schemas.microsoft.com/office/drawing/2014/main" val="2006568080"/>
                    </a:ext>
                  </a:extLst>
                </a:gridCol>
                <a:gridCol w="1271296">
                  <a:extLst>
                    <a:ext uri="{9D8B030D-6E8A-4147-A177-3AD203B41FA5}">
                      <a16:colId xmlns:a16="http://schemas.microsoft.com/office/drawing/2014/main" val="3751119774"/>
                    </a:ext>
                  </a:extLst>
                </a:gridCol>
                <a:gridCol w="1271296">
                  <a:extLst>
                    <a:ext uri="{9D8B030D-6E8A-4147-A177-3AD203B41FA5}">
                      <a16:colId xmlns:a16="http://schemas.microsoft.com/office/drawing/2014/main" val="654710133"/>
                    </a:ext>
                  </a:extLst>
                </a:gridCol>
                <a:gridCol w="1271296">
                  <a:extLst>
                    <a:ext uri="{9D8B030D-6E8A-4147-A177-3AD203B41FA5}">
                      <a16:colId xmlns:a16="http://schemas.microsoft.com/office/drawing/2014/main" val="1718763841"/>
                    </a:ext>
                  </a:extLst>
                </a:gridCol>
                <a:gridCol w="1271296">
                  <a:extLst>
                    <a:ext uri="{9D8B030D-6E8A-4147-A177-3AD203B41FA5}">
                      <a16:colId xmlns:a16="http://schemas.microsoft.com/office/drawing/2014/main" val="3348039867"/>
                    </a:ext>
                  </a:extLst>
                </a:gridCol>
              </a:tblGrid>
              <a:tr h="138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안전모</a:t>
                      </a: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조끼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권고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 용품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895842"/>
                  </a:ext>
                </a:extLst>
              </a:tr>
              <a:tr h="8598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신호수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05638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304386" y="9529636"/>
            <a:ext cx="448619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16</a:t>
            </a:fld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7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8154" y="1160214"/>
            <a:ext cx="5942899" cy="1918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원문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7]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50" b="1" kern="0" dirty="0" smtClean="0">
                <a:ea typeface="맑은 고딕" panose="020B0503020000020004" pitchFamily="50" charset="-127"/>
              </a:rPr>
              <a:t>     </a:t>
            </a:r>
            <a:r>
              <a:rPr lang="en-US" altLang="ko-KR" sz="1050" kern="0" dirty="0">
                <a:ea typeface="맑은 고딕" panose="020B0503020000020004" pitchFamily="50" charset="-127"/>
              </a:rPr>
              <a:t> </a:t>
            </a:r>
            <a:r>
              <a:rPr lang="en-US" altLang="ko-KR" sz="1050" b="1" kern="0" dirty="0" smtClean="0">
                <a:ea typeface="맑은 고딕" panose="020B0503020000020004" pitchFamily="50" charset="-127"/>
              </a:rPr>
              <a:t>7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) 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도로 횡단 및 도로 </a:t>
            </a:r>
            <a:r>
              <a:rPr lang="ko-KR" altLang="en-US" sz="1050" b="1" kern="0" dirty="0" err="1">
                <a:ea typeface="맑은 고딕" panose="020B0503020000020004" pitchFamily="50" charset="-127"/>
              </a:rPr>
              <a:t>주변작업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 시 교통안전 시설물과 신호수를 배치한다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- </a:t>
            </a:r>
            <a:r>
              <a:rPr lang="ko-KR" altLang="en-US" sz="1000" kern="0" dirty="0">
                <a:ea typeface="맑은 고딕" panose="020B0503020000020004" pitchFamily="50" charset="-127"/>
              </a:rPr>
              <a:t>도로공사 구간은 공사구간 교통안전시설 등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설치관리에</a:t>
            </a:r>
            <a:r>
              <a:rPr lang="ko-KR" altLang="en-US" sz="1000" kern="0" dirty="0">
                <a:ea typeface="맑은 고딕" panose="020B0503020000020004" pitchFamily="50" charset="-127"/>
              </a:rPr>
              <a:t> 관한 규칙을 준용하여 전방부터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  </a:t>
            </a:r>
            <a:r>
              <a:rPr lang="ko-KR" altLang="en-US" sz="1000" kern="0" dirty="0">
                <a:ea typeface="맑은 고딕" panose="020B0503020000020004" pitchFamily="50" charset="-127"/>
              </a:rPr>
              <a:t>종단까지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통제구간을</a:t>
            </a:r>
            <a:r>
              <a:rPr lang="ko-KR" altLang="en-US" sz="1000" kern="0" dirty="0">
                <a:ea typeface="맑은 고딕" panose="020B0503020000020004" pitchFamily="50" charset="-127"/>
              </a:rPr>
              <a:t> 구분하여 교통통제를 실시한다</a:t>
            </a:r>
            <a:r>
              <a:rPr lang="en-US" altLang="ko-KR" sz="1000" kern="0" dirty="0">
                <a:ea typeface="맑은 고딕" panose="020B0503020000020004" pitchFamily="50" charset="-127"/>
              </a:rPr>
              <a:t>.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- </a:t>
            </a:r>
            <a:r>
              <a:rPr lang="ko-KR" altLang="en-US" sz="1000" kern="0" dirty="0">
                <a:ea typeface="맑은 고딕" panose="020B0503020000020004" pitchFamily="50" charset="-127"/>
              </a:rPr>
              <a:t>차량은 작업지점에서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주행방향을</a:t>
            </a:r>
            <a:r>
              <a:rPr lang="ko-KR" altLang="en-US" sz="1000" kern="0" dirty="0">
                <a:ea typeface="맑은 고딕" panose="020B0503020000020004" pitchFamily="50" charset="-127"/>
              </a:rPr>
              <a:t> 마주보는 방향으로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작업차량을</a:t>
            </a:r>
            <a:r>
              <a:rPr lang="ko-KR" altLang="en-US" sz="1000" kern="0" dirty="0">
                <a:ea typeface="맑은 고딕" panose="020B0503020000020004" pitchFamily="50" charset="-127"/>
              </a:rPr>
              <a:t> 주차한다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b="1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b="1" kern="0" dirty="0" smtClean="0">
                <a:ea typeface="맑은 고딕" panose="020B0503020000020004" pitchFamily="50" charset="-127"/>
              </a:rPr>
              <a:t>      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- </a:t>
            </a:r>
            <a:r>
              <a:rPr lang="ko-KR" altLang="en-US" sz="1000" kern="0" dirty="0">
                <a:ea typeface="맑은 고딕" panose="020B0503020000020004" pitchFamily="50" charset="-127"/>
              </a:rPr>
              <a:t>공사 중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표지판</a:t>
            </a:r>
            <a:r>
              <a:rPr lang="en-US" altLang="ko-KR" sz="1000" kern="0" dirty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라바콘을</a:t>
            </a:r>
            <a:r>
              <a:rPr lang="ko-KR" altLang="en-US" sz="1000" kern="0" dirty="0">
                <a:ea typeface="맑은 고딕" panose="020B0503020000020004" pitchFamily="50" charset="-127"/>
              </a:rPr>
              <a:t> 설치하여 안전한 작업공간을 확보해야 하며</a:t>
            </a:r>
            <a:r>
              <a:rPr lang="en-US" altLang="ko-KR" sz="1000" kern="0" dirty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라바콘은</a:t>
            </a:r>
            <a:r>
              <a:rPr lang="ko-KR" altLang="en-US" sz="1000" kern="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시안성이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  </a:t>
            </a:r>
            <a:r>
              <a:rPr lang="ko-KR" altLang="en-US" sz="1000" kern="0" dirty="0">
                <a:ea typeface="맑은 고딕" panose="020B0503020000020004" pitchFamily="50" charset="-127"/>
              </a:rPr>
              <a:t>충분히 확보되도록 적절한 간격으로 배치하여야 한다</a:t>
            </a:r>
            <a:r>
              <a:rPr lang="en-US" altLang="ko-KR" sz="1000" kern="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- </a:t>
            </a:r>
            <a:r>
              <a:rPr lang="ko-KR" altLang="en-US" sz="1000" kern="0" dirty="0">
                <a:ea typeface="맑은 고딕" panose="020B0503020000020004" pitchFamily="50" charset="-127"/>
              </a:rPr>
              <a:t>신호수는 깃발 등을 이용한 신호</a:t>
            </a:r>
            <a:r>
              <a:rPr lang="en-US" altLang="ko-KR" sz="1000" kern="0" dirty="0">
                <a:ea typeface="맑은 고딕" panose="020B0503020000020004" pitchFamily="50" charset="-127"/>
              </a:rPr>
              <a:t>/</a:t>
            </a:r>
            <a:r>
              <a:rPr lang="ko-KR" altLang="en-US" sz="1000" kern="0" dirty="0">
                <a:ea typeface="맑은 고딕" panose="020B0503020000020004" pitchFamily="50" charset="-127"/>
              </a:rPr>
              <a:t>유도를 해야 하며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차량통제</a:t>
            </a:r>
            <a:r>
              <a:rPr lang="ko-KR" altLang="en-US" sz="1000" kern="0" dirty="0">
                <a:ea typeface="맑은 고딕" panose="020B0503020000020004" pitchFamily="50" charset="-127"/>
              </a:rPr>
              <a:t> 및 작업자가 아닌 사람을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  </a:t>
            </a:r>
            <a:r>
              <a:rPr lang="ko-KR" altLang="en-US" sz="1000" kern="0" dirty="0">
                <a:ea typeface="맑은 고딕" panose="020B0503020000020004" pitchFamily="50" charset="-127"/>
              </a:rPr>
              <a:t>출입통제 해야한다</a:t>
            </a:r>
            <a:r>
              <a:rPr lang="en-US" altLang="ko-KR" sz="1000" kern="0" spc="-40" dirty="0">
                <a:ea typeface="맑은 고딕" panose="020B0503020000020004" pitchFamily="50" charset="-127"/>
              </a:rPr>
              <a:t>.(</a:t>
            </a:r>
            <a:r>
              <a:rPr lang="ko-KR" altLang="en-US" sz="1000" kern="0" spc="-40" dirty="0">
                <a:ea typeface="맑은 고딕" panose="020B0503020000020004" pitchFamily="50" charset="-127"/>
              </a:rPr>
              <a:t>단</a:t>
            </a:r>
            <a:r>
              <a:rPr lang="en-US" altLang="ko-KR" sz="1000" kern="0" spc="-40" dirty="0">
                <a:ea typeface="맑은 고딕" panose="020B0503020000020004" pitchFamily="50" charset="-127"/>
              </a:rPr>
              <a:t>, </a:t>
            </a:r>
            <a:r>
              <a:rPr lang="ko-KR" altLang="en-US" sz="1000" kern="0" spc="-40" dirty="0">
                <a:ea typeface="맑은 고딕" panose="020B0503020000020004" pitchFamily="50" charset="-127"/>
              </a:rPr>
              <a:t>신호수의 안전 고려 및 배치가 어려운 경우 로봇</a:t>
            </a:r>
            <a:r>
              <a:rPr lang="en-US" altLang="ko-KR" sz="1000" kern="0" spc="-40" dirty="0">
                <a:ea typeface="맑은 고딕" panose="020B0503020000020004" pitchFamily="50" charset="-127"/>
              </a:rPr>
              <a:t>(</a:t>
            </a:r>
            <a:r>
              <a:rPr lang="ko-KR" altLang="en-US" sz="1000" kern="0" spc="-40" dirty="0">
                <a:ea typeface="맑은 고딕" panose="020B0503020000020004" pitchFamily="50" charset="-127"/>
              </a:rPr>
              <a:t>에어</a:t>
            </a:r>
            <a:r>
              <a:rPr lang="en-US" altLang="ko-KR" sz="1000" kern="0" spc="-40" dirty="0">
                <a:ea typeface="맑은 고딕" panose="020B0503020000020004" pitchFamily="50" charset="-127"/>
              </a:rPr>
              <a:t>)</a:t>
            </a:r>
            <a:r>
              <a:rPr lang="ko-KR" altLang="en-US" sz="1000" kern="0" spc="-40" dirty="0">
                <a:ea typeface="맑은 고딕" panose="020B0503020000020004" pitchFamily="50" charset="-127"/>
              </a:rPr>
              <a:t>신호수 설치 가능</a:t>
            </a:r>
            <a:r>
              <a:rPr lang="en-US" altLang="ko-KR" sz="1000" kern="0" spc="-40" dirty="0">
                <a:ea typeface="맑은 고딕" panose="020B0503020000020004" pitchFamily="50" charset="-127"/>
              </a:rPr>
              <a:t>)</a:t>
            </a:r>
            <a:endParaRPr lang="en-US" altLang="ko-KR" sz="1000" kern="0" dirty="0">
              <a:ea typeface="맑은 고딕" panose="020B0503020000020004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473711" y="3078688"/>
            <a:ext cx="5961692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76" y="5021981"/>
            <a:ext cx="912446" cy="74902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2810640" y="5021981"/>
            <a:ext cx="771694" cy="817594"/>
            <a:chOff x="836960" y="3571164"/>
            <a:chExt cx="3096057" cy="3534268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960" y="3571164"/>
              <a:ext cx="3096057" cy="3534268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l="9292" b="10250"/>
            <a:stretch/>
          </p:blipFill>
          <p:spPr>
            <a:xfrm>
              <a:off x="2242498" y="3656980"/>
              <a:ext cx="1690519" cy="1039184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3919476" y="5033028"/>
            <a:ext cx="1058609" cy="728760"/>
            <a:chOff x="3919476" y="5033028"/>
            <a:chExt cx="1058609" cy="728760"/>
          </a:xfrm>
        </p:grpSpPr>
        <p:grpSp>
          <p:nvGrpSpPr>
            <p:cNvPr id="15" name="그룹 14"/>
            <p:cNvGrpSpPr/>
            <p:nvPr/>
          </p:nvGrpSpPr>
          <p:grpSpPr>
            <a:xfrm>
              <a:off x="4264787" y="5033028"/>
              <a:ext cx="508817" cy="728760"/>
              <a:chOff x="4902163" y="4913589"/>
              <a:chExt cx="1020693" cy="1037263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2163" y="4913589"/>
                <a:ext cx="1020693" cy="1037263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6"/>
              <a:srcRect t="36810" b="-1"/>
              <a:stretch/>
            </p:blipFill>
            <p:spPr>
              <a:xfrm>
                <a:off x="4902163" y="5536210"/>
                <a:ext cx="558253" cy="326038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 bwMode="gray">
            <a:xfrm>
              <a:off x="3919476" y="5307233"/>
              <a:ext cx="480978" cy="201969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700" b="1" i="0" dirty="0" smtClean="0">
                  <a:latin typeface="+mn-ea"/>
                  <a:ea typeface="+mn-ea"/>
                </a:rPr>
                <a:t>호루라기</a:t>
              </a:r>
            </a:p>
          </p:txBody>
        </p:sp>
        <p:sp>
          <p:nvSpPr>
            <p:cNvPr id="22" name="TextBox 21"/>
            <p:cNvSpPr txBox="1"/>
            <p:nvPr/>
          </p:nvSpPr>
          <p:spPr bwMode="gray">
            <a:xfrm>
              <a:off x="4497107" y="5200902"/>
              <a:ext cx="480978" cy="18921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700" b="1" i="0" dirty="0" err="1" smtClean="0">
                  <a:latin typeface="+mn-ea"/>
                  <a:ea typeface="+mn-ea"/>
                </a:rPr>
                <a:t>경광봉</a:t>
              </a:r>
              <a:endParaRPr lang="ko-KR" altLang="en-US" sz="700" b="1" i="0" dirty="0" smtClean="0">
                <a:latin typeface="+mn-ea"/>
                <a:ea typeface="+mn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476099" y="5064165"/>
            <a:ext cx="612470" cy="696949"/>
            <a:chOff x="5476099" y="5064165"/>
            <a:chExt cx="612470" cy="69694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76099" y="5064165"/>
              <a:ext cx="600085" cy="69694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 bwMode="gray">
            <a:xfrm>
              <a:off x="5607591" y="5490398"/>
              <a:ext cx="480978" cy="18921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700" b="1" i="0" dirty="0" smtClean="0">
                  <a:latin typeface="+mn-ea"/>
                  <a:ea typeface="+mn-ea"/>
                </a:rPr>
                <a:t>깃발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984224" y="6883905"/>
            <a:ext cx="1338077" cy="1309145"/>
            <a:chOff x="4984224" y="6883905"/>
            <a:chExt cx="1338077" cy="130914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84224" y="6883905"/>
              <a:ext cx="1338077" cy="130914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 bwMode="gray">
            <a:xfrm>
              <a:off x="5110162" y="7979767"/>
              <a:ext cx="1086199" cy="205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800" b="1" i="0" dirty="0" smtClean="0">
                  <a:latin typeface="+mn-ea"/>
                  <a:ea typeface="+mn-ea"/>
                </a:rPr>
                <a:t>신호수 위치</a:t>
              </a:r>
            </a:p>
          </p:txBody>
        </p:sp>
        <p:sp>
          <p:nvSpPr>
            <p:cNvPr id="29" name="타원형 설명선 28"/>
            <p:cNvSpPr/>
            <p:nvPr/>
          </p:nvSpPr>
          <p:spPr bwMode="auto">
            <a:xfrm>
              <a:off x="5178627" y="6910734"/>
              <a:ext cx="1017734" cy="269899"/>
            </a:xfrm>
            <a:prstGeom prst="wedgeEllipseCallout">
              <a:avLst>
                <a:gd name="adj1" fmla="val 2253"/>
                <a:gd name="adj2" fmla="val 84975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wrap="square" lIns="36000" tIns="3600" rIns="36000" bIns="3600" rtlCol="0" anchor="ctr">
              <a:spAutoFit/>
            </a:bodyPr>
            <a:lstStyle/>
            <a:p>
              <a:pPr algn="ctr"/>
              <a:r>
                <a:rPr lang="ko-KR" altLang="en-US" sz="6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안전구역 안쪽에 위치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985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 lIns="36000" rIns="36000"/>
          <a:lstStyle/>
          <a:p>
            <a:fld id="{3AC34AA3-01D7-4AD7-B34B-D28A69592E25}" type="slidenum">
              <a:rPr lang="en-US" altLang="ko-KR" smtClean="0"/>
              <a:pPr/>
              <a:t>17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7_1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403738"/>
              </p:ext>
            </p:extLst>
          </p:nvPr>
        </p:nvGraphicFramePr>
        <p:xfrm>
          <a:off x="448152" y="1493148"/>
          <a:ext cx="5942900" cy="2487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7216">
                  <a:extLst>
                    <a:ext uri="{9D8B030D-6E8A-4147-A177-3AD203B41FA5}">
                      <a16:colId xmlns:a16="http://schemas.microsoft.com/office/drawing/2014/main" val="4000641660"/>
                    </a:ext>
                  </a:extLst>
                </a:gridCol>
                <a:gridCol w="1555224">
                  <a:extLst>
                    <a:ext uri="{9D8B030D-6E8A-4147-A177-3AD203B41FA5}">
                      <a16:colId xmlns:a16="http://schemas.microsoft.com/office/drawing/2014/main" val="1371688138"/>
                    </a:ext>
                  </a:extLst>
                </a:gridCol>
                <a:gridCol w="1749627">
                  <a:extLst>
                    <a:ext uri="{9D8B030D-6E8A-4147-A177-3AD203B41FA5}">
                      <a16:colId xmlns:a16="http://schemas.microsoft.com/office/drawing/2014/main" val="2723189285"/>
                    </a:ext>
                  </a:extLst>
                </a:gridCol>
                <a:gridCol w="1730833">
                  <a:extLst>
                    <a:ext uri="{9D8B030D-6E8A-4147-A177-3AD203B41FA5}">
                      <a16:colId xmlns:a16="http://schemas.microsoft.com/office/drawing/2014/main" val="2394645015"/>
                    </a:ext>
                  </a:extLst>
                </a:gridCol>
              </a:tblGrid>
              <a:tr h="2172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항목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용도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비고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810410"/>
                  </a:ext>
                </a:extLst>
              </a:tr>
              <a:tr h="21726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신호수 용품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깃발</a:t>
                      </a:r>
                      <a:r>
                        <a:rPr lang="en-US" altLang="ko-KR" sz="1000" baseline="0" dirty="0" smtClean="0"/>
                        <a:t> or </a:t>
                      </a:r>
                      <a:r>
                        <a:rPr lang="ko-KR" altLang="en-US" sz="1000" baseline="0" dirty="0" err="1" smtClean="0"/>
                        <a:t>신호봉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보행자 및 차량 통제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로봇 신호수로 대체 가능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560351"/>
                  </a:ext>
                </a:extLst>
              </a:tr>
              <a:tr h="217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무전기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신호수간</a:t>
                      </a:r>
                      <a:r>
                        <a:rPr lang="ko-KR" altLang="en-US" sz="1000" dirty="0" smtClean="0"/>
                        <a:t> 통신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065558"/>
                  </a:ext>
                </a:extLst>
              </a:tr>
              <a:tr h="217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호각 </a:t>
                      </a:r>
                      <a:r>
                        <a:rPr lang="en-US" altLang="ko-KR" sz="1000" dirty="0" smtClean="0"/>
                        <a:t>or </a:t>
                      </a:r>
                      <a:r>
                        <a:rPr lang="ko-KR" altLang="en-US" sz="1000" dirty="0" smtClean="0"/>
                        <a:t>확성기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보행자 및 차량 통제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38802"/>
                  </a:ext>
                </a:extLst>
              </a:tr>
              <a:tr h="21726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안전시설물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에어봇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로봇 신호수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보행자 및 차량 통제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352942"/>
                  </a:ext>
                </a:extLst>
              </a:tr>
              <a:tr h="217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LED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신호기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도로변 차량 통제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382766"/>
                  </a:ext>
                </a:extLst>
              </a:tr>
              <a:tr h="217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사인보드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도로변 차량 통제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229305"/>
                  </a:ext>
                </a:extLst>
              </a:tr>
              <a:tr h="2338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LED </a:t>
                      </a:r>
                      <a:r>
                        <a:rPr lang="ko-KR" altLang="en-US" sz="1000" dirty="0" smtClean="0"/>
                        <a:t>후면 반사판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야간 도로변 차량 통제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959366"/>
                  </a:ext>
                </a:extLst>
              </a:tr>
              <a:tr h="217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라바콘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작업 안전구역 설정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690105"/>
                  </a:ext>
                </a:extLst>
              </a:tr>
              <a:tr h="2172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라바콘</a:t>
                      </a:r>
                      <a:r>
                        <a:rPr lang="en-US" altLang="ko-KR" sz="1000" dirty="0" smtClean="0"/>
                        <a:t>LED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야간 작업 안전구역 설정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542014"/>
                  </a:ext>
                </a:extLst>
              </a:tr>
              <a:tr h="2338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라바콘</a:t>
                      </a:r>
                      <a:r>
                        <a:rPr lang="ko-KR" altLang="en-US" sz="1000" dirty="0" smtClean="0"/>
                        <a:t> 걸이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집중 안전구역 설정 시</a:t>
                      </a:r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56730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 bwMode="auto">
          <a:xfrm>
            <a:off x="3417417" y="5268367"/>
            <a:ext cx="125799" cy="129602"/>
          </a:xfrm>
          <a:prstGeom prst="ellipse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</p:spPr>
        <p:txBody>
          <a:bodyPr wrap="square" lIns="96358" tIns="48180" rIns="96358" bIns="48180" rtlCol="0" anchor="ctr">
            <a:spAutoFit/>
          </a:bodyPr>
          <a:lstStyle/>
          <a:p>
            <a:pPr algn="ctr"/>
            <a:endParaRPr lang="ko-KR" altLang="en-US" sz="1900" b="1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53" y="935338"/>
            <a:ext cx="5942899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7_1]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○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신호수 용품 및 안전 시설물 용도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○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도로변 작업 통제 방법</a:t>
            </a: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- 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왕복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4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차선 도로 </a:t>
            </a: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  <a:r>
              <a:rPr kumimoji="0" lang="ko-KR" altLang="en-US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방향 통제</a:t>
            </a: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18" y="4434592"/>
            <a:ext cx="4070197" cy="50143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040" y="5983036"/>
            <a:ext cx="576951" cy="3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9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C34AA3-01D7-4AD7-B34B-D28A69592E25}" type="slidenum">
              <a:rPr lang="en-US" altLang="ko-KR" smtClean="0"/>
              <a:pPr/>
              <a:t>18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7_2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53" y="935338"/>
            <a:ext cx="5942899" cy="5406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7_2]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r>
              <a:rPr kumimoji="0" lang="en-US" altLang="ko-KR" sz="1000" dirty="0" smtClean="0">
                <a:solidFill>
                  <a:srgbClr val="000000"/>
                </a:solidFill>
                <a:ea typeface="맑은 고딕" panose="020B0503020000020004" pitchFamily="50" charset="-127"/>
              </a:rPr>
              <a:t>    -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2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차선 도로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1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anose="020B0503020000020004" pitchFamily="50" charset="-127"/>
              </a:rPr>
              <a:t>방향 통제</a:t>
            </a: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 smtClean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eaLnBrk="0" fontAlgn="auto" hangingPunct="0">
              <a:spcBef>
                <a:spcPts val="400"/>
              </a:spcBef>
              <a:spcAft>
                <a:spcPts val="0"/>
              </a:spcAft>
            </a:pPr>
            <a:endParaRPr kumimoji="0" lang="en-US" altLang="ko-KR" sz="10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63" y="1388945"/>
            <a:ext cx="4789703" cy="59157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05" y="8068274"/>
            <a:ext cx="588513" cy="11242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994" y="7739319"/>
            <a:ext cx="1045969" cy="14531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01" y="7729709"/>
            <a:ext cx="1257475" cy="14670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252" y="7758285"/>
            <a:ext cx="885307" cy="1434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gray">
          <a:xfrm>
            <a:off x="616300" y="7476289"/>
            <a:ext cx="1257475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b="1" i="0" dirty="0" err="1" smtClean="0">
                <a:latin typeface="+mn-ea"/>
                <a:ea typeface="+mn-ea"/>
              </a:rPr>
              <a:t>라바콘용</a:t>
            </a:r>
            <a:r>
              <a:rPr lang="ko-KR" altLang="en-US" sz="1000" b="1" i="0" dirty="0" smtClean="0">
                <a:latin typeface="+mn-ea"/>
                <a:ea typeface="+mn-ea"/>
              </a:rPr>
              <a:t> 화살표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2041923" y="7491055"/>
            <a:ext cx="1257475" cy="23915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b="1" i="0" dirty="0" err="1" smtClean="0">
                <a:latin typeface="+mn-ea"/>
                <a:ea typeface="+mn-ea"/>
              </a:rPr>
              <a:t>라바콘용</a:t>
            </a:r>
            <a:r>
              <a:rPr lang="ko-KR" altLang="en-US" sz="1000" b="1" i="0" dirty="0" smtClean="0">
                <a:latin typeface="+mn-ea"/>
                <a:ea typeface="+mn-ea"/>
              </a:rPr>
              <a:t> </a:t>
            </a:r>
            <a:r>
              <a:rPr lang="en-US" altLang="ko-KR" sz="1000" b="1" i="0" dirty="0" smtClean="0">
                <a:latin typeface="+mn-ea"/>
                <a:ea typeface="+mn-ea"/>
              </a:rPr>
              <a:t>LED</a:t>
            </a:r>
            <a:endParaRPr lang="ko-KR" altLang="en-US" sz="1000" b="1" i="0" dirty="0" smtClean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 bwMode="gray">
          <a:xfrm>
            <a:off x="3467545" y="7500160"/>
            <a:ext cx="1257475" cy="23915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공사 표지판</a:t>
            </a:r>
            <a:endParaRPr lang="ko-KR" altLang="en-US" sz="1000" b="1" i="0" dirty="0" smtClean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 bwMode="gray">
          <a:xfrm>
            <a:off x="4893167" y="7500160"/>
            <a:ext cx="1257475" cy="23915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로봇 신호수</a:t>
            </a:r>
            <a:endParaRPr lang="ko-KR" altLang="en-US" sz="1000" b="1" i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869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9438" y="1018748"/>
            <a:ext cx="6299126" cy="4193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4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latinLnBrk="0"/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1. </a:t>
            </a:r>
            <a:r>
              <a:rPr kumimoji="0" lang="ko-KR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배경 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: </a:t>
            </a:r>
            <a:r>
              <a:rPr lang="ko-KR" altLang="ko-KR" sz="1400" b="1" dirty="0">
                <a:latin typeface="+mn-ea"/>
                <a:ea typeface="+mn-ea"/>
              </a:rPr>
              <a:t>구성원 및 </a:t>
            </a:r>
            <a:r>
              <a:rPr lang="en-US" altLang="ko-KR" sz="1400" b="1" dirty="0">
                <a:latin typeface="+mn-ea"/>
                <a:ea typeface="+mn-ea"/>
              </a:rPr>
              <a:t>BP </a:t>
            </a:r>
            <a:r>
              <a:rPr lang="ko-KR" altLang="ko-KR" sz="1400" b="1" dirty="0">
                <a:latin typeface="+mn-ea"/>
                <a:ea typeface="+mn-ea"/>
              </a:rPr>
              <a:t>社 안전수칙 위반사항에 대한 제재 및 포상을</a:t>
            </a:r>
            <a:endParaRPr lang="ko-KR" altLang="ko-KR" sz="1400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 </a:t>
            </a:r>
            <a:r>
              <a:rPr lang="en-US" altLang="ko-KR" sz="1400" b="1" dirty="0" smtClean="0">
                <a:latin typeface="+mn-ea"/>
                <a:ea typeface="+mn-ea"/>
              </a:rPr>
              <a:t>           </a:t>
            </a:r>
            <a:r>
              <a:rPr lang="ko-KR" altLang="ko-KR" sz="1400" b="1" dirty="0" smtClean="0">
                <a:latin typeface="+mn-ea"/>
                <a:ea typeface="+mn-ea"/>
              </a:rPr>
              <a:t>명확히 </a:t>
            </a:r>
            <a:r>
              <a:rPr lang="ko-KR" altLang="ko-KR" sz="1400" b="1" dirty="0">
                <a:latin typeface="+mn-ea"/>
                <a:ea typeface="+mn-ea"/>
              </a:rPr>
              <a:t>하여 안전사고 경각심 제고 및 안전사고 </a:t>
            </a:r>
            <a:r>
              <a:rPr lang="en-US" altLang="ko-KR" sz="1400" b="1" dirty="0">
                <a:latin typeface="+mn-ea"/>
                <a:ea typeface="+mn-ea"/>
              </a:rPr>
              <a:t>Zero </a:t>
            </a:r>
            <a:r>
              <a:rPr lang="ko-KR" altLang="ko-KR" sz="1400" b="1" dirty="0" smtClean="0">
                <a:latin typeface="+mn-ea"/>
                <a:ea typeface="+mn-ea"/>
              </a:rPr>
              <a:t>달성</a:t>
            </a:r>
            <a:endParaRPr lang="en-US" altLang="ko-KR" sz="1400" b="1" dirty="0" smtClean="0">
              <a:latin typeface="+mn-ea"/>
              <a:ea typeface="+mn-ea"/>
            </a:endParaRPr>
          </a:p>
          <a:p>
            <a:pPr lvl="0"/>
            <a:endParaRPr kumimoji="0"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</a:t>
            </a:r>
            <a:r>
              <a:rPr kumimoji="0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기준</a:t>
            </a:r>
            <a:endParaRPr kumimoji="0" lang="ko-KR" altLang="en-US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○ 재해</a:t>
            </a:r>
            <a:r>
              <a:rPr kumimoji="0" lang="ko-KR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en-US" altLang="ko-KR" sz="13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3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400" dirty="0"/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4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○ </a:t>
            </a: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SGR 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위반</a:t>
            </a:r>
            <a:endParaRPr kumimoji="0"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C34AA3-01D7-4AD7-B34B-D28A69592E25}" type="slidenum">
              <a:rPr lang="en-US" altLang="ko-KR" smtClean="0"/>
              <a:pPr/>
              <a:t>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44962"/>
            <a:ext cx="608930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ko-KR" sz="1600" b="1" dirty="0" smtClean="0">
                <a:latin typeface="+mn-ea"/>
                <a:ea typeface="+mn-ea"/>
              </a:rPr>
              <a:t>산업재해 </a:t>
            </a:r>
            <a:r>
              <a:rPr lang="ko-KR" altLang="ko-KR" sz="1600" b="1" dirty="0">
                <a:latin typeface="+mn-ea"/>
                <a:ea typeface="+mn-ea"/>
              </a:rPr>
              <a:t>및 </a:t>
            </a:r>
            <a:r>
              <a:rPr lang="en-US" altLang="ko-KR" sz="1600" b="1" dirty="0" smtClean="0">
                <a:latin typeface="+mn-ea"/>
                <a:ea typeface="+mn-ea"/>
              </a:rPr>
              <a:t>SGR(</a:t>
            </a:r>
            <a:r>
              <a:rPr lang="ko-KR" altLang="en-US" sz="1600" b="1" dirty="0" smtClean="0">
                <a:latin typeface="+mn-ea"/>
                <a:ea typeface="+mn-ea"/>
              </a:rPr>
              <a:t>안전수칙</a:t>
            </a:r>
            <a:r>
              <a:rPr lang="en-US" altLang="ko-KR" sz="1600" b="1" dirty="0" smtClean="0">
                <a:latin typeface="+mn-ea"/>
                <a:ea typeface="+mn-ea"/>
              </a:rPr>
              <a:t>) </a:t>
            </a:r>
            <a:r>
              <a:rPr lang="ko-KR" altLang="ko-KR" sz="1600" b="1" dirty="0">
                <a:latin typeface="+mn-ea"/>
                <a:ea typeface="+mn-ea"/>
              </a:rPr>
              <a:t>위반 시 제재 기준 및 평가 방법</a:t>
            </a:r>
            <a:endParaRPr lang="ko-KR" altLang="en-US" sz="1600" kern="0" dirty="0">
              <a:latin typeface="+mn-ea"/>
              <a:ea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416060"/>
              </p:ext>
            </p:extLst>
          </p:nvPr>
        </p:nvGraphicFramePr>
        <p:xfrm>
          <a:off x="356395" y="2109147"/>
          <a:ext cx="6145212" cy="135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933">
                  <a:extLst>
                    <a:ext uri="{9D8B030D-6E8A-4147-A177-3AD203B41FA5}">
                      <a16:colId xmlns:a16="http://schemas.microsoft.com/office/drawing/2014/main" val="4280206866"/>
                    </a:ext>
                  </a:extLst>
                </a:gridCol>
                <a:gridCol w="2156513">
                  <a:extLst>
                    <a:ext uri="{9D8B030D-6E8A-4147-A177-3AD203B41FA5}">
                      <a16:colId xmlns:a16="http://schemas.microsoft.com/office/drawing/2014/main" val="2232502147"/>
                    </a:ext>
                  </a:extLst>
                </a:gridCol>
                <a:gridCol w="862849">
                  <a:extLst>
                    <a:ext uri="{9D8B030D-6E8A-4147-A177-3AD203B41FA5}">
                      <a16:colId xmlns:a16="http://schemas.microsoft.com/office/drawing/2014/main" val="1071796481"/>
                    </a:ext>
                  </a:extLst>
                </a:gridCol>
                <a:gridCol w="1053917">
                  <a:extLst>
                    <a:ext uri="{9D8B030D-6E8A-4147-A177-3AD203B41FA5}">
                      <a16:colId xmlns:a16="http://schemas.microsoft.com/office/drawing/2014/main" val="2107482753"/>
                    </a:ext>
                  </a:extLst>
                </a:gridCol>
              </a:tblGrid>
              <a:tr h="37981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재해 수위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30" marR="9130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제재 내용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30" marR="9130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제재기간</a:t>
                      </a:r>
                      <a:endParaRPr lang="ko-KR" sz="100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600" kern="100" spc="-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600" kern="100" spc="-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제재의 효력</a:t>
                      </a:r>
                      <a:r>
                        <a:rPr lang="en-US" sz="600" kern="100" spc="-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600" kern="100" spc="-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유지기간</a:t>
                      </a:r>
                      <a:r>
                        <a:rPr lang="en-US" sz="600" kern="100" spc="-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30" marR="9130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금액 조정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041492"/>
                  </a:ext>
                </a:extLst>
              </a:tr>
              <a:tr h="233732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개월 이상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 ~ 3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개월 미만 휴업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서면 경고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원인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대책 </a:t>
                      </a:r>
                      <a:r>
                        <a:rPr lang="ko-KR" sz="1000" kern="100" spc="-100" dirty="0" smtClean="0">
                          <a:effectLst/>
                          <a:latin typeface="+mn-ea"/>
                          <a:ea typeface="+mn-ea"/>
                        </a:rPr>
                        <a:t>제출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sz="1000" kern="100" spc="-100">
                          <a:effectLst/>
                          <a:latin typeface="+mn-ea"/>
                          <a:ea typeface="+mn-ea"/>
                        </a:rPr>
                        <a:t>개월 이내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770028"/>
                  </a:ext>
                </a:extLst>
              </a:tr>
              <a:tr h="233732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3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개월 이상 휴업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 ~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중대재해 미만 재해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거래 제한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sz="1000" kern="100" spc="-100" dirty="0" smtClean="0">
                          <a:effectLst/>
                          <a:latin typeface="+mn-ea"/>
                          <a:ea typeface="+mn-ea"/>
                        </a:rPr>
                        <a:t>개월</a:t>
                      </a:r>
                      <a:r>
                        <a:rPr lang="en-US" altLang="ko-KR" sz="1000" kern="100" spc="-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kern="100" spc="-100" dirty="0" smtClean="0">
                          <a:effectLst/>
                          <a:latin typeface="+mn-ea"/>
                          <a:ea typeface="+mn-ea"/>
                        </a:rPr>
                        <a:t>~ 1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800093"/>
                  </a:ext>
                </a:extLst>
              </a:tr>
              <a:tr h="233732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중대재해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거래금액 조정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계약 해지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해제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년 이상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 smtClean="0">
                          <a:effectLst/>
                          <a:latin typeface="+mn-ea"/>
                          <a:ea typeface="+mn-ea"/>
                        </a:rPr>
                        <a:t>계약</a:t>
                      </a:r>
                      <a:r>
                        <a:rPr lang="ko-KR" altLang="en-US" sz="1000" kern="100" spc="-100" dirty="0" smtClean="0">
                          <a:effectLst/>
                          <a:latin typeface="+mn-ea"/>
                          <a:ea typeface="+mn-ea"/>
                        </a:rPr>
                        <a:t>금액의 </a:t>
                      </a:r>
                      <a:r>
                        <a:rPr lang="en-US" altLang="ko-KR" sz="1000" kern="100" spc="-100" dirty="0" smtClean="0">
                          <a:effectLst/>
                          <a:latin typeface="+mn-ea"/>
                          <a:ea typeface="+mn-ea"/>
                        </a:rPr>
                        <a:t>1%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662441"/>
                  </a:ext>
                </a:extLst>
              </a:tr>
              <a:tr h="233732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 err="1">
                          <a:effectLst/>
                          <a:latin typeface="+mn-ea"/>
                          <a:ea typeface="+mn-ea"/>
                        </a:rPr>
                        <a:t>중대재해의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 중복 발생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거래금액 조정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계약 해지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해제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영구 퇴출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년 이상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 smtClean="0">
                          <a:effectLst/>
                          <a:latin typeface="+mn-ea"/>
                          <a:ea typeface="+mn-ea"/>
                        </a:rPr>
                        <a:t>계약</a:t>
                      </a:r>
                      <a:r>
                        <a:rPr lang="ko-KR" altLang="en-US" sz="1000" kern="100" spc="-100" dirty="0" smtClean="0">
                          <a:effectLst/>
                          <a:latin typeface="+mn-ea"/>
                          <a:ea typeface="+mn-ea"/>
                        </a:rPr>
                        <a:t>금액의 </a:t>
                      </a:r>
                      <a:r>
                        <a:rPr lang="en-US" altLang="ko-KR" sz="1000" kern="100" spc="-100" dirty="0" smtClean="0">
                          <a:effectLst/>
                          <a:latin typeface="+mn-ea"/>
                          <a:ea typeface="+mn-ea"/>
                        </a:rPr>
                        <a:t>1.5%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17611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951388"/>
              </p:ext>
            </p:extLst>
          </p:nvPr>
        </p:nvGraphicFramePr>
        <p:xfrm>
          <a:off x="356394" y="3880163"/>
          <a:ext cx="6145211" cy="120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197">
                  <a:extLst>
                    <a:ext uri="{9D8B030D-6E8A-4147-A177-3AD203B41FA5}">
                      <a16:colId xmlns:a16="http://schemas.microsoft.com/office/drawing/2014/main" val="4060239843"/>
                    </a:ext>
                  </a:extLst>
                </a:gridCol>
                <a:gridCol w="965493">
                  <a:extLst>
                    <a:ext uri="{9D8B030D-6E8A-4147-A177-3AD203B41FA5}">
                      <a16:colId xmlns:a16="http://schemas.microsoft.com/office/drawing/2014/main" val="767954685"/>
                    </a:ext>
                  </a:extLst>
                </a:gridCol>
                <a:gridCol w="1094226">
                  <a:extLst>
                    <a:ext uri="{9D8B030D-6E8A-4147-A177-3AD203B41FA5}">
                      <a16:colId xmlns:a16="http://schemas.microsoft.com/office/drawing/2014/main" val="3078876862"/>
                    </a:ext>
                  </a:extLst>
                </a:gridCol>
                <a:gridCol w="1302535">
                  <a:extLst>
                    <a:ext uri="{9D8B030D-6E8A-4147-A177-3AD203B41FA5}">
                      <a16:colId xmlns:a16="http://schemas.microsoft.com/office/drawing/2014/main" val="2014094959"/>
                    </a:ext>
                  </a:extLst>
                </a:gridCol>
                <a:gridCol w="1198380">
                  <a:extLst>
                    <a:ext uri="{9D8B030D-6E8A-4147-A177-3AD203B41FA5}">
                      <a16:colId xmlns:a16="http://schemas.microsoft.com/office/drawing/2014/main" val="3927625231"/>
                    </a:ext>
                  </a:extLst>
                </a:gridCol>
                <a:gridCol w="1198380">
                  <a:extLst>
                    <a:ext uri="{9D8B030D-6E8A-4147-A177-3AD203B41FA5}">
                      <a16:colId xmlns:a16="http://schemas.microsoft.com/office/drawing/2014/main" val="2228047504"/>
                    </a:ext>
                  </a:extLst>
                </a:gridCol>
              </a:tblGrid>
              <a:tr h="129540">
                <a:tc gridSpan="2"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SGR1</a:t>
                      </a:r>
                      <a:r>
                        <a:rPr lang="ko-KR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 위반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SGR2</a:t>
                      </a:r>
                      <a:r>
                        <a:rPr lang="ko-KR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 위반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SGR3</a:t>
                      </a:r>
                      <a:r>
                        <a:rPr lang="ko-KR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 위반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SGR3</a:t>
                      </a:r>
                      <a:r>
                        <a:rPr lang="ko-KR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 초과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969948"/>
                  </a:ext>
                </a:extLst>
              </a:tr>
              <a:tr h="297815">
                <a:tc gridSpan="2">
                  <a:txBody>
                    <a:bodyPr/>
                    <a:lstStyle/>
                    <a:p>
                      <a:pPr marL="1117600" indent="-111760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SKO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• 서면 경고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• 원인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대책 제출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47625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지역 안전관리위원회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• 징계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57150"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전사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징계위원회 결정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510970"/>
                  </a:ext>
                </a:extLst>
              </a:tr>
              <a:tr h="188595">
                <a:tc rowSpan="2">
                  <a:txBody>
                    <a:bodyPr/>
                    <a:lstStyle/>
                    <a:p>
                      <a:pPr marL="1117600" indent="-111760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BP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사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17600" indent="-111760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위반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• 서면 경고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• 원인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대책 제출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• 작업 중지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• 거래 제한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• 거래 제한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• 계약 해지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해제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97755"/>
                  </a:ext>
                </a:extLst>
              </a:tr>
              <a:tr h="188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17600" indent="-111760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제재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작업 중지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~1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개월 이내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6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개월 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~ 1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년 이상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614776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356394" y="5872036"/>
            <a:ext cx="6145212" cy="1340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ko-KR" sz="1400" b="1" kern="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1400" b="1" kern="100" dirty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평가 </a:t>
            </a:r>
            <a:r>
              <a:rPr lang="ko-KR" altLang="ko-KR" sz="1400" b="1" kern="100" dirty="0" smtClean="0">
                <a:solidFill>
                  <a:srgbClr val="000000"/>
                </a:solidFill>
                <a:latin typeface="+mj-lt"/>
                <a:ea typeface="맑은 고딕" panose="020B0503020000020004" pitchFamily="50" charset="-127"/>
                <a:cs typeface="Times New Roman" panose="02020603050405020304" pitchFamily="18" charset="0"/>
              </a:rPr>
              <a:t>방법</a:t>
            </a:r>
            <a:endParaRPr lang="ko-KR" altLang="ko-KR" sz="1400" kern="100" dirty="0" smtClean="0">
              <a:latin typeface="+mj-lt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b="1" kern="100" dirty="0" smtClean="0">
                <a:latin typeface="+mj-lt"/>
                <a:ea typeface="+mn-ea"/>
                <a:cs typeface="Times New Roman" panose="02020603050405020304" pitchFamily="18" charset="0"/>
              </a:rPr>
              <a:t>  ○ </a:t>
            </a:r>
            <a:r>
              <a:rPr lang="ko-KR" altLang="en-US" sz="1000" b="1" kern="100" dirty="0" err="1" smtClean="0">
                <a:latin typeface="+mj-lt"/>
                <a:ea typeface="+mn-ea"/>
                <a:cs typeface="Times New Roman" panose="02020603050405020304" pitchFamily="18" charset="0"/>
              </a:rPr>
              <a:t>사업장별</a:t>
            </a:r>
            <a:r>
              <a:rPr lang="ko-KR" altLang="en-US" sz="1000" b="1" kern="100" dirty="0" smtClean="0">
                <a:latin typeface="+mj-lt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ko-KR" sz="1000" b="1" dirty="0" err="1" smtClean="0">
                <a:latin typeface="+mj-lt"/>
                <a:ea typeface="+mn-ea"/>
              </a:rPr>
              <a:t>안전평가</a:t>
            </a:r>
            <a:r>
              <a:rPr lang="ko-KR" altLang="ko-KR" sz="1000" b="1" dirty="0" smtClean="0">
                <a:latin typeface="+mj-lt"/>
                <a:ea typeface="+mn-ea"/>
              </a:rPr>
              <a:t> </a:t>
            </a:r>
            <a:r>
              <a:rPr lang="en-US" altLang="ko-KR" sz="1000" b="1" baseline="30000" dirty="0" smtClean="0">
                <a:latin typeface="+mj-lt"/>
                <a:ea typeface="+mn-ea"/>
              </a:rPr>
              <a:t>KPI</a:t>
            </a:r>
            <a:r>
              <a:rPr lang="ko-KR" altLang="ko-KR" sz="1000" b="1" baseline="30000" dirty="0" smtClean="0">
                <a:latin typeface="+mj-lt"/>
                <a:ea typeface="+mn-ea"/>
              </a:rPr>
              <a:t>반영</a:t>
            </a:r>
            <a:r>
              <a:rPr lang="ko-KR" altLang="ko-KR" sz="1000" b="1" dirty="0" smtClean="0">
                <a:latin typeface="+mj-lt"/>
                <a:ea typeface="+mn-ea"/>
              </a:rPr>
              <a:t> </a:t>
            </a:r>
            <a:r>
              <a:rPr lang="en-US" altLang="ko-KR" sz="1000" b="1" dirty="0" smtClean="0">
                <a:latin typeface="+mj-lt"/>
                <a:ea typeface="+mn-ea"/>
              </a:rPr>
              <a:t>: </a:t>
            </a:r>
            <a:r>
              <a:rPr lang="ko-KR" altLang="ko-KR" sz="1000" b="1" dirty="0" smtClean="0">
                <a:latin typeface="+mj-lt"/>
                <a:ea typeface="+mn-ea"/>
              </a:rPr>
              <a:t>중대재해 </a:t>
            </a:r>
            <a:r>
              <a:rPr lang="en-US" altLang="ko-KR" sz="1000" b="1" dirty="0" smtClean="0">
                <a:latin typeface="+mj-lt"/>
                <a:ea typeface="+mn-ea"/>
              </a:rPr>
              <a:t>Zero</a:t>
            </a:r>
            <a:r>
              <a:rPr lang="ko-KR" altLang="ko-KR" sz="1000" b="1" dirty="0" smtClean="0">
                <a:latin typeface="+mj-lt"/>
                <a:ea typeface="+mn-ea"/>
              </a:rPr>
              <a:t>화 </a:t>
            </a:r>
            <a:r>
              <a:rPr lang="en-US" altLang="ko-KR" sz="1000" b="1" dirty="0" smtClean="0">
                <a:latin typeface="+mj-lt"/>
                <a:ea typeface="+mn-ea"/>
              </a:rPr>
              <a:t>+ </a:t>
            </a:r>
            <a:r>
              <a:rPr lang="ko-KR" altLang="ko-KR" sz="1000" b="1" dirty="0" err="1" smtClean="0">
                <a:latin typeface="+mj-lt"/>
                <a:ea typeface="+mn-ea"/>
              </a:rPr>
              <a:t>사업장별</a:t>
            </a:r>
            <a:r>
              <a:rPr lang="ko-KR" altLang="ko-KR" sz="1000" b="1" dirty="0" smtClean="0">
                <a:latin typeface="+mj-lt"/>
                <a:ea typeface="+mn-ea"/>
              </a:rPr>
              <a:t> 이행 완결성 제고</a:t>
            </a:r>
            <a:r>
              <a:rPr lang="en-US" altLang="ko-KR" sz="1000" b="1" baseline="30000" dirty="0" smtClean="0">
                <a:latin typeface="+mj-lt"/>
                <a:ea typeface="+mn-ea"/>
              </a:rPr>
              <a:t>(</a:t>
            </a:r>
            <a:r>
              <a:rPr lang="ko-KR" altLang="en-US" sz="1000" b="1" baseline="30000" dirty="0" smtClean="0">
                <a:latin typeface="+mj-lt"/>
                <a:ea typeface="+mn-ea"/>
              </a:rPr>
              <a:t>이행도 </a:t>
            </a:r>
            <a:r>
              <a:rPr lang="en-US" altLang="ko-KR" sz="1000" b="1" baseline="30000" dirty="0" smtClean="0">
                <a:latin typeface="+mj-lt"/>
                <a:ea typeface="+mn-ea"/>
              </a:rPr>
              <a:t>70% + </a:t>
            </a:r>
            <a:r>
              <a:rPr lang="ko-KR" altLang="en-US" sz="1000" b="1" baseline="30000" dirty="0" smtClean="0">
                <a:latin typeface="+mj-lt"/>
                <a:ea typeface="+mn-ea"/>
              </a:rPr>
              <a:t>충실도 </a:t>
            </a:r>
            <a:r>
              <a:rPr lang="en-US" altLang="ko-KR" sz="1000" b="1" baseline="30000" dirty="0" smtClean="0">
                <a:latin typeface="+mj-lt"/>
                <a:ea typeface="+mn-ea"/>
              </a:rPr>
              <a:t>30%)</a:t>
            </a:r>
          </a:p>
          <a:p>
            <a:pPr indent="93663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dirty="0" smtClean="0">
                <a:latin typeface="+mj-lt"/>
                <a:ea typeface="+mn-ea"/>
              </a:rPr>
              <a:t> </a:t>
            </a:r>
            <a:r>
              <a:rPr lang="ko-KR" altLang="ko-KR" sz="1000" dirty="0" smtClean="0">
                <a:latin typeface="+mj-lt"/>
                <a:ea typeface="+mn-ea"/>
              </a:rPr>
              <a:t>※ </a:t>
            </a:r>
            <a:r>
              <a:rPr lang="ko-KR" altLang="ko-KR" sz="1000" dirty="0" err="1">
                <a:latin typeface="+mj-lt"/>
                <a:ea typeface="+mn-ea"/>
              </a:rPr>
              <a:t>사업장별</a:t>
            </a:r>
            <a:r>
              <a:rPr lang="ko-KR" altLang="ko-KR" sz="1000" dirty="0">
                <a:latin typeface="+mj-lt"/>
                <a:ea typeface="+mn-ea"/>
              </a:rPr>
              <a:t> 이행 완결성 제고 달성을 위한 노력을 평가에 반영하여 가</a:t>
            </a:r>
            <a:r>
              <a:rPr lang="en-US" altLang="ko-KR" sz="1000" dirty="0">
                <a:latin typeface="+mj-lt"/>
                <a:ea typeface="+mn-ea"/>
              </a:rPr>
              <a:t>/</a:t>
            </a:r>
            <a:r>
              <a:rPr lang="ko-KR" altLang="ko-KR" sz="1000" dirty="0">
                <a:latin typeface="+mj-lt"/>
                <a:ea typeface="+mn-ea"/>
              </a:rPr>
              <a:t>감점 </a:t>
            </a:r>
            <a:r>
              <a:rPr lang="ko-KR" altLang="ko-KR" sz="1000" dirty="0" smtClean="0">
                <a:latin typeface="+mj-lt"/>
                <a:ea typeface="+mn-ea"/>
              </a:rPr>
              <a:t>적용</a:t>
            </a:r>
            <a:endParaRPr lang="en-US" altLang="ko-KR" sz="1000" dirty="0" smtClean="0">
              <a:latin typeface="+mj-lt"/>
              <a:ea typeface="+mn-ea"/>
            </a:endParaRPr>
          </a:p>
          <a:p>
            <a:pPr indent="93663" latinLnBrk="0"/>
            <a:r>
              <a:rPr lang="en-US" altLang="ko-KR" sz="1000" dirty="0" smtClean="0">
                <a:latin typeface="+mj-lt"/>
                <a:ea typeface="+mn-ea"/>
              </a:rPr>
              <a:t>  - </a:t>
            </a:r>
            <a:r>
              <a:rPr lang="ko-KR" altLang="ko-KR" sz="1000" dirty="0">
                <a:latin typeface="+mj-lt"/>
                <a:ea typeface="+mn-ea"/>
              </a:rPr>
              <a:t>안전보건 </a:t>
            </a:r>
            <a:r>
              <a:rPr lang="en-US" altLang="ko-KR" sz="1000" dirty="0">
                <a:latin typeface="+mj-lt"/>
                <a:ea typeface="+mn-ea"/>
              </a:rPr>
              <a:t>Patrol</a:t>
            </a:r>
            <a:r>
              <a:rPr lang="en-US" altLang="ko-KR" sz="1000" baseline="30000" dirty="0">
                <a:latin typeface="+mj-lt"/>
                <a:ea typeface="+mn-ea"/>
              </a:rPr>
              <a:t> </a:t>
            </a:r>
            <a:r>
              <a:rPr lang="ko-KR" altLang="ko-KR" sz="1000" dirty="0">
                <a:latin typeface="+mj-lt"/>
                <a:ea typeface="+mn-ea"/>
              </a:rPr>
              <a:t>점검 </a:t>
            </a:r>
            <a:r>
              <a:rPr lang="en-US" altLang="ko-KR" sz="1000" dirty="0">
                <a:latin typeface="+mj-lt"/>
                <a:ea typeface="+mn-ea"/>
              </a:rPr>
              <a:t>: </a:t>
            </a:r>
            <a:r>
              <a:rPr lang="ko-KR" altLang="ko-KR" sz="1000" dirty="0">
                <a:latin typeface="+mj-lt"/>
                <a:ea typeface="+mn-ea"/>
              </a:rPr>
              <a:t>적발 시 사업장 사고예방노력 미흡으로 감점</a:t>
            </a:r>
          </a:p>
          <a:p>
            <a:pPr indent="93663"/>
            <a:r>
              <a:rPr lang="en-US" altLang="ko-KR" sz="1000" dirty="0" smtClean="0">
                <a:latin typeface="+mj-lt"/>
                <a:ea typeface="+mn-ea"/>
              </a:rPr>
              <a:t>  - </a:t>
            </a:r>
            <a:r>
              <a:rPr lang="ko-KR" altLang="ko-KR" sz="1000" dirty="0">
                <a:latin typeface="+mj-lt"/>
                <a:ea typeface="+mn-ea"/>
              </a:rPr>
              <a:t>지역 </a:t>
            </a:r>
            <a:r>
              <a:rPr lang="ko-KR" altLang="ko-KR" sz="1000" dirty="0" err="1">
                <a:latin typeface="+mj-lt"/>
                <a:ea typeface="+mn-ea"/>
              </a:rPr>
              <a:t>사업장별</a:t>
            </a:r>
            <a:r>
              <a:rPr lang="ko-KR" altLang="ko-KR" sz="1000" dirty="0">
                <a:latin typeface="+mj-lt"/>
                <a:ea typeface="+mn-ea"/>
              </a:rPr>
              <a:t> </a:t>
            </a:r>
            <a:r>
              <a:rPr lang="ko-KR" altLang="ko-KR" sz="1000" dirty="0" err="1">
                <a:latin typeface="+mj-lt"/>
                <a:ea typeface="+mn-ea"/>
              </a:rPr>
              <a:t>순회점검</a:t>
            </a:r>
            <a:r>
              <a:rPr lang="ko-KR" altLang="ko-KR" sz="1000" dirty="0">
                <a:latin typeface="+mj-lt"/>
                <a:ea typeface="+mn-ea"/>
              </a:rPr>
              <a:t> </a:t>
            </a:r>
            <a:r>
              <a:rPr lang="en-US" altLang="ko-KR" sz="1000" dirty="0">
                <a:latin typeface="+mj-lt"/>
                <a:ea typeface="+mn-ea"/>
              </a:rPr>
              <a:t>: </a:t>
            </a:r>
            <a:r>
              <a:rPr lang="ko-KR" altLang="ko-KR" sz="1000" dirty="0">
                <a:latin typeface="+mj-lt"/>
                <a:ea typeface="+mn-ea"/>
              </a:rPr>
              <a:t>지역 사업장 자체 적발 시 계도를 통한 사고 예방노력으로 인정하여 </a:t>
            </a:r>
            <a:r>
              <a:rPr lang="ko-KR" altLang="ko-KR" sz="1000" dirty="0" smtClean="0">
                <a:latin typeface="+mj-lt"/>
                <a:ea typeface="+mn-ea"/>
              </a:rPr>
              <a:t>가점</a:t>
            </a:r>
            <a:endParaRPr lang="en-US" altLang="ko-KR" sz="1000" dirty="0" smtClean="0">
              <a:latin typeface="+mj-lt"/>
              <a:ea typeface="+mn-ea"/>
            </a:endParaRPr>
          </a:p>
          <a:p>
            <a:endParaRPr lang="en-US" altLang="ko-KR" sz="1000" dirty="0" smtClean="0">
              <a:latin typeface="+mj-lt"/>
              <a:ea typeface="+mn-ea"/>
            </a:endParaRPr>
          </a:p>
          <a:p>
            <a:r>
              <a:rPr lang="en-US" altLang="ko-KR" sz="1200" b="1" kern="100" dirty="0" smtClean="0">
                <a:latin typeface="+mj-lt"/>
                <a:ea typeface="+mn-ea"/>
                <a:cs typeface="Times New Roman" panose="02020603050405020304" pitchFamily="18" charset="0"/>
              </a:rPr>
              <a:t>  [</a:t>
            </a:r>
            <a:r>
              <a:rPr lang="ko-KR" altLang="en-US" sz="1200" b="1" kern="100" dirty="0" smtClean="0">
                <a:latin typeface="+mj-lt"/>
                <a:ea typeface="+mn-ea"/>
                <a:cs typeface="Times New Roman" panose="02020603050405020304" pitchFamily="18" charset="0"/>
              </a:rPr>
              <a:t>이행도 평가 기준</a:t>
            </a:r>
            <a:r>
              <a:rPr lang="en-US" altLang="ko-KR" sz="1200" b="1" kern="100" dirty="0" smtClean="0">
                <a:latin typeface="+mj-lt"/>
                <a:ea typeface="+mn-ea"/>
                <a:cs typeface="Times New Roman" panose="02020603050405020304" pitchFamily="18" charset="0"/>
              </a:rPr>
              <a:t>]</a:t>
            </a:r>
            <a:endParaRPr lang="ko-KR" altLang="ko-KR" sz="1200" kern="100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67566"/>
              </p:ext>
            </p:extLst>
          </p:nvPr>
        </p:nvGraphicFramePr>
        <p:xfrm>
          <a:off x="356394" y="7212403"/>
          <a:ext cx="6145211" cy="2140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968">
                  <a:extLst>
                    <a:ext uri="{9D8B030D-6E8A-4147-A177-3AD203B41FA5}">
                      <a16:colId xmlns:a16="http://schemas.microsoft.com/office/drawing/2014/main" val="3068968601"/>
                    </a:ext>
                  </a:extLst>
                </a:gridCol>
                <a:gridCol w="194403">
                  <a:extLst>
                    <a:ext uri="{9D8B030D-6E8A-4147-A177-3AD203B41FA5}">
                      <a16:colId xmlns:a16="http://schemas.microsoft.com/office/drawing/2014/main" val="3359854753"/>
                    </a:ext>
                  </a:extLst>
                </a:gridCol>
                <a:gridCol w="1749628">
                  <a:extLst>
                    <a:ext uri="{9D8B030D-6E8A-4147-A177-3AD203B41FA5}">
                      <a16:colId xmlns:a16="http://schemas.microsoft.com/office/drawing/2014/main" val="2971563950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4007753357"/>
                    </a:ext>
                  </a:extLst>
                </a:gridCol>
                <a:gridCol w="1555222">
                  <a:extLst>
                    <a:ext uri="{9D8B030D-6E8A-4147-A177-3AD203B41FA5}">
                      <a16:colId xmlns:a16="http://schemas.microsoft.com/office/drawing/2014/main" val="2235515653"/>
                    </a:ext>
                  </a:extLst>
                </a:gridCol>
                <a:gridCol w="1582184">
                  <a:extLst>
                    <a:ext uri="{9D8B030D-6E8A-4147-A177-3AD203B41FA5}">
                      <a16:colId xmlns:a16="http://schemas.microsoft.com/office/drawing/2014/main" val="4151715568"/>
                    </a:ext>
                  </a:extLst>
                </a:gridCol>
              </a:tblGrid>
              <a:tr h="399017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산업안전보건법 안전보건가이드 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항목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30" marR="9130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배점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30" marR="9130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이행도 평가 기준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130" marR="9130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479753"/>
                  </a:ext>
                </a:extLst>
              </a:tr>
              <a:tr h="252186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전사</a:t>
                      </a:r>
                      <a:endParaRPr lang="en-US" altLang="ko-KR" sz="100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공통실행</a:t>
                      </a:r>
                      <a:endParaRPr lang="en-US" altLang="ko-KR" sz="100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(5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점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안전보건관리규정 작성 및 변경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just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안전보건관리규정 산업안전보건위원회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심의</a:t>
                      </a:r>
                      <a:r>
                        <a:rPr lang="ko-KR" altLang="ko-KR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의결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78843"/>
                  </a:ext>
                </a:extLst>
              </a:tr>
              <a:tr h="57239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 예산 편성 및 집행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 예산 지침 및 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전결규정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준수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산업안전보건관리비 등 계상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집행 누락 및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부적합사용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00" kern="1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[</a:t>
                      </a:r>
                      <a:r>
                        <a:rPr lang="ko-KR" altLang="en-US" sz="1000" kern="1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감점</a:t>
                      </a:r>
                      <a:r>
                        <a:rPr lang="en-US" altLang="ko-KR" sz="1000" kern="1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sz="1000" kern="100" spc="-100" baseline="300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392732"/>
                  </a:ext>
                </a:extLst>
              </a:tr>
              <a:tr h="41229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안전장치 및 보호구 </a:t>
                      </a:r>
                      <a:r>
                        <a:rPr lang="ko-KR" altLang="en-US" sz="1000" kern="100" spc="-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적격품</a:t>
                      </a:r>
                      <a:endParaRPr lang="en-US" altLang="ko-KR" sz="1000" kern="100" spc="-1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선정</a:t>
                      </a: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사용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선정된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적격품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안전장치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및 보호구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사용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부적격품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사용</a:t>
                      </a:r>
                      <a:r>
                        <a:rPr lang="en-US" altLang="ko-KR" sz="1000" kern="1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altLang="en-US" sz="1000" kern="1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감점</a:t>
                      </a:r>
                      <a:r>
                        <a:rPr lang="en-US" altLang="ko-KR" sz="1000" kern="1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]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2547172"/>
                  </a:ext>
                </a:extLst>
              </a:tr>
              <a:tr h="25218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안전보건법령요지의 게시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산업안전보건법요지의 게시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772054"/>
                  </a:ext>
                </a:extLst>
              </a:tr>
              <a:tr h="25218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건강진단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건강진단 계획 및 실시에 따른 협조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941780"/>
                  </a:ext>
                </a:extLst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356394" y="5122897"/>
            <a:ext cx="6222170" cy="75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746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※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적용 대상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000" dirty="0">
                <a:latin typeface="+mn-ea"/>
                <a:ea typeface="+mn-ea"/>
              </a:rPr>
              <a:t>SKO</a:t>
            </a:r>
            <a:r>
              <a:rPr lang="ko-KR" altLang="ko-KR" sz="1000" dirty="0">
                <a:latin typeface="+mn-ea"/>
                <a:ea typeface="+mn-ea"/>
              </a:rPr>
              <a:t>는 구성원 별 위반 건</a:t>
            </a:r>
            <a:r>
              <a:rPr lang="en-US" altLang="ko-KR" sz="1000" dirty="0">
                <a:latin typeface="+mn-ea"/>
                <a:ea typeface="+mn-ea"/>
              </a:rPr>
              <a:t>, BP</a:t>
            </a:r>
            <a:r>
              <a:rPr lang="ko-KR" altLang="ko-KR" sz="1000" dirty="0">
                <a:latin typeface="+mn-ea"/>
                <a:ea typeface="+mn-ea"/>
              </a:rPr>
              <a:t>사는 계약 건 별 위반 합산으로 적용하되 </a:t>
            </a:r>
            <a:r>
              <a:rPr lang="ko-KR" altLang="ko-KR" sz="1000" b="1" u="sng" dirty="0" err="1">
                <a:latin typeface="+mn-ea"/>
                <a:ea typeface="+mn-ea"/>
              </a:rPr>
              <a:t>위반내용이</a:t>
            </a:r>
            <a:r>
              <a:rPr lang="ko-KR" altLang="ko-KR" sz="1000" b="1" u="sng" dirty="0">
                <a:latin typeface="+mn-ea"/>
                <a:ea typeface="+mn-ea"/>
              </a:rPr>
              <a:t> </a:t>
            </a:r>
            <a:endParaRPr lang="ko-KR" altLang="ko-KR" sz="1000" dirty="0">
              <a:latin typeface="+mn-ea"/>
              <a:ea typeface="+mn-ea"/>
            </a:endParaRPr>
          </a:p>
          <a:p>
            <a:r>
              <a:rPr lang="en-US" altLang="ko-KR" sz="1000" b="1" dirty="0" smtClean="0">
                <a:latin typeface="+mn-ea"/>
                <a:ea typeface="+mn-ea"/>
              </a:rPr>
              <a:t>                   </a:t>
            </a:r>
            <a:r>
              <a:rPr lang="ko-KR" altLang="ko-KR" sz="1000" b="1" u="sng" dirty="0" smtClean="0">
                <a:latin typeface="+mn-ea"/>
                <a:ea typeface="+mn-ea"/>
              </a:rPr>
              <a:t>중대하다고 </a:t>
            </a:r>
            <a:r>
              <a:rPr lang="ko-KR" altLang="ko-KR" sz="1000" b="1" u="sng" dirty="0">
                <a:latin typeface="+mn-ea"/>
                <a:ea typeface="+mn-ea"/>
              </a:rPr>
              <a:t>판단될 시 한단계 상향 제재할 수 있음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구성원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안전관리위원회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지역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징계위원회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전사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74613" algn="l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- BP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 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안전관리위원회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지역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), 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구매심의위원회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전사</a:t>
            </a:r>
            <a:r>
              <a:rPr kumimoji="0" lang="en-US" alt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6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304386" y="9529636"/>
            <a:ext cx="383818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19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6273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8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54" y="1000139"/>
            <a:ext cx="5942899" cy="2149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원문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8]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   </a:t>
            </a: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b="1" kern="0" dirty="0" smtClean="0">
                <a:ea typeface="맑은 고딕" panose="020B0503020000020004" pitchFamily="50" charset="-127"/>
              </a:rPr>
              <a:t>8) 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밀폐공간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(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맨홀 등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) 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작업 시 산소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/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유해가스 농도를 측정하고 감시인을 배치한다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2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spc="-50" dirty="0">
                <a:latin typeface="+mn-ea"/>
                <a:ea typeface="+mn-ea"/>
              </a:rPr>
              <a:t>       </a:t>
            </a:r>
            <a:r>
              <a:rPr lang="en-US" altLang="ko-KR" sz="1000" kern="0" spc="-50" dirty="0" smtClean="0">
                <a:latin typeface="+mn-ea"/>
                <a:ea typeface="+mn-ea"/>
              </a:rPr>
              <a:t>   </a:t>
            </a:r>
            <a:r>
              <a:rPr lang="en-US" altLang="ko-KR" sz="1000" kern="0" spc="-50" dirty="0">
                <a:latin typeface="+mn-ea"/>
                <a:ea typeface="+mn-ea"/>
              </a:rPr>
              <a:t>- </a:t>
            </a:r>
            <a:r>
              <a:rPr lang="ko-KR" altLang="en-US" sz="1000" kern="0" spc="-50" dirty="0">
                <a:latin typeface="+mn-ea"/>
                <a:ea typeface="+mn-ea"/>
              </a:rPr>
              <a:t>밀폐공간에서의 작업은 반드시 </a:t>
            </a:r>
            <a:r>
              <a:rPr lang="en-US" altLang="ko-KR" sz="1000" kern="0" spc="-50" dirty="0">
                <a:latin typeface="+mn-ea"/>
                <a:ea typeface="+mn-ea"/>
              </a:rPr>
              <a:t>2</a:t>
            </a:r>
            <a:r>
              <a:rPr lang="ko-KR" altLang="en-US" sz="1000" kern="0" spc="-50" dirty="0">
                <a:latin typeface="+mn-ea"/>
                <a:ea typeface="+mn-ea"/>
              </a:rPr>
              <a:t>인 </a:t>
            </a:r>
            <a:r>
              <a:rPr lang="en-US" altLang="ko-KR" sz="1000" kern="0" spc="-50" dirty="0">
                <a:latin typeface="+mn-ea"/>
                <a:ea typeface="+mn-ea"/>
              </a:rPr>
              <a:t>1</a:t>
            </a:r>
            <a:r>
              <a:rPr lang="ko-KR" altLang="en-US" sz="1000" kern="0" spc="-50" dirty="0">
                <a:latin typeface="+mn-ea"/>
                <a:ea typeface="+mn-ea"/>
              </a:rPr>
              <a:t>조로 실시하여야 한다</a:t>
            </a:r>
            <a:r>
              <a:rPr lang="en-US" altLang="ko-KR" sz="1000" kern="0" spc="-50" dirty="0" smtClean="0">
                <a:latin typeface="+mn-ea"/>
                <a:ea typeface="+mn-ea"/>
              </a:rPr>
              <a:t>.</a:t>
            </a:r>
          </a:p>
          <a:p>
            <a:pPr latinLnBrk="0">
              <a:spcBef>
                <a:spcPts val="2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spc="-50" dirty="0">
                <a:latin typeface="+mn-ea"/>
                <a:ea typeface="+mn-ea"/>
              </a:rPr>
              <a:t> </a:t>
            </a:r>
            <a:r>
              <a:rPr lang="en-US" altLang="ko-KR" sz="1000" kern="0" spc="-50" dirty="0" smtClean="0">
                <a:latin typeface="+mn-ea"/>
                <a:ea typeface="+mn-ea"/>
              </a:rPr>
              <a:t>         - </a:t>
            </a:r>
            <a:r>
              <a:rPr lang="ko-KR" altLang="en-US" sz="1000" spc="-50" dirty="0">
                <a:latin typeface="+mn-ea"/>
                <a:ea typeface="+mn-ea"/>
              </a:rPr>
              <a:t>밀폐공간작업은 </a:t>
            </a:r>
            <a:r>
              <a:rPr lang="ko-KR" altLang="en-US" sz="1000" spc="-50" dirty="0" err="1">
                <a:latin typeface="+mn-ea"/>
                <a:ea typeface="+mn-ea"/>
              </a:rPr>
              <a:t>수급업체의</a:t>
            </a:r>
            <a:r>
              <a:rPr lang="ko-KR" altLang="en-US" sz="1000" spc="-50" dirty="0">
                <a:latin typeface="+mn-ea"/>
                <a:ea typeface="+mn-ea"/>
              </a:rPr>
              <a:t> 안전보건관리책임자가 승인한 안전작업허가서를 비치 하여야 하며 </a:t>
            </a:r>
            <a:endParaRPr lang="en-US" altLang="ko-KR" sz="1000" spc="-50" dirty="0" smtClean="0">
              <a:latin typeface="+mn-ea"/>
              <a:ea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000" spc="-50" dirty="0">
                <a:latin typeface="+mn-ea"/>
                <a:ea typeface="+mn-ea"/>
              </a:rPr>
              <a:t> </a:t>
            </a:r>
            <a:r>
              <a:rPr lang="en-US" altLang="ko-KR" sz="1000" spc="-50" dirty="0" smtClean="0">
                <a:latin typeface="+mn-ea"/>
                <a:ea typeface="+mn-ea"/>
              </a:rPr>
              <a:t>           </a:t>
            </a:r>
            <a:r>
              <a:rPr lang="ko-KR" altLang="en-US" sz="1000" spc="-50" dirty="0" smtClean="0">
                <a:latin typeface="+mn-ea"/>
                <a:ea typeface="+mn-ea"/>
              </a:rPr>
              <a:t>작업자에 </a:t>
            </a:r>
            <a:r>
              <a:rPr lang="ko-KR" altLang="en-US" sz="1000" spc="-50" dirty="0">
                <a:latin typeface="+mn-ea"/>
                <a:ea typeface="+mn-ea"/>
              </a:rPr>
              <a:t>대해 특별안전보건교육을 실시하여야 한다</a:t>
            </a:r>
            <a:r>
              <a:rPr lang="en-US" altLang="ko-KR" sz="1000" spc="-50" dirty="0">
                <a:latin typeface="+mn-ea"/>
                <a:ea typeface="+mn-ea"/>
              </a:rPr>
              <a:t>. </a:t>
            </a:r>
          </a:p>
          <a:p>
            <a:pPr>
              <a:spcBef>
                <a:spcPts val="200"/>
              </a:spcBef>
            </a:pPr>
            <a:r>
              <a:rPr lang="en-US" altLang="ko-KR" sz="1000" spc="-50" dirty="0" smtClean="0">
                <a:latin typeface="+mn-ea"/>
                <a:ea typeface="+mn-ea"/>
              </a:rPr>
              <a:t>          - </a:t>
            </a:r>
            <a:r>
              <a:rPr lang="ko-KR" altLang="en-US" sz="1000" spc="-50" dirty="0">
                <a:latin typeface="+mn-ea"/>
                <a:ea typeface="+mn-ea"/>
              </a:rPr>
              <a:t>밀폐공간 </a:t>
            </a:r>
            <a:r>
              <a:rPr lang="ko-KR" altLang="en-US" sz="1000" spc="-50" dirty="0" err="1">
                <a:latin typeface="+mn-ea"/>
                <a:ea typeface="+mn-ea"/>
              </a:rPr>
              <a:t>작업시에는</a:t>
            </a:r>
            <a:r>
              <a:rPr lang="ko-KR" altLang="en-US" sz="1000" spc="-50" dirty="0">
                <a:latin typeface="+mn-ea"/>
                <a:ea typeface="+mn-ea"/>
              </a:rPr>
              <a:t> 그 작업장과 외부 감시인 간에 상시 연락체계를 유지하여야 한다</a:t>
            </a:r>
            <a:r>
              <a:rPr lang="en-US" altLang="ko-KR" sz="1000" spc="-50" dirty="0">
                <a:latin typeface="+mn-ea"/>
                <a:ea typeface="+mn-ea"/>
              </a:rPr>
              <a:t>. </a:t>
            </a:r>
          </a:p>
          <a:p>
            <a:pPr>
              <a:spcBef>
                <a:spcPts val="200"/>
              </a:spcBef>
            </a:pPr>
            <a:r>
              <a:rPr lang="en-US" altLang="ko-KR" sz="1000" spc="-50" dirty="0" smtClean="0">
                <a:latin typeface="+mn-ea"/>
                <a:ea typeface="+mn-ea"/>
              </a:rPr>
              <a:t>          - </a:t>
            </a:r>
            <a:r>
              <a:rPr lang="ko-KR" altLang="en-US" sz="1000" spc="-50" dirty="0">
                <a:latin typeface="+mn-ea"/>
                <a:ea typeface="+mn-ea"/>
              </a:rPr>
              <a:t>출입자는 개인 휴대용 측정기구를 활용하여 작업 중 </a:t>
            </a:r>
            <a:r>
              <a:rPr lang="ko-KR" altLang="en-US" sz="1000" spc="-50" dirty="0" err="1">
                <a:latin typeface="+mn-ea"/>
                <a:ea typeface="+mn-ea"/>
              </a:rPr>
              <a:t>유해공기에</a:t>
            </a:r>
            <a:r>
              <a:rPr lang="ko-KR" altLang="en-US" sz="1000" spc="-50" dirty="0">
                <a:latin typeface="+mn-ea"/>
                <a:ea typeface="+mn-ea"/>
              </a:rPr>
              <a:t> 대해 수시로 측정하여야 하며</a:t>
            </a:r>
            <a:r>
              <a:rPr lang="en-US" altLang="ko-KR" sz="1000" spc="-50" dirty="0">
                <a:latin typeface="+mn-ea"/>
                <a:ea typeface="+mn-ea"/>
              </a:rPr>
              <a:t>, </a:t>
            </a:r>
            <a:endParaRPr lang="en-US" altLang="ko-KR" sz="1000" spc="-50" dirty="0" smtClean="0">
              <a:latin typeface="+mn-ea"/>
              <a:ea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000" spc="-50" dirty="0">
                <a:latin typeface="+mn-ea"/>
                <a:ea typeface="+mn-ea"/>
              </a:rPr>
              <a:t> </a:t>
            </a:r>
            <a:r>
              <a:rPr lang="en-US" altLang="ko-KR" sz="1000" spc="-50" dirty="0" smtClean="0">
                <a:latin typeface="+mn-ea"/>
                <a:ea typeface="+mn-ea"/>
              </a:rPr>
              <a:t>           </a:t>
            </a:r>
            <a:r>
              <a:rPr lang="ko-KR" altLang="en-US" sz="1000" spc="-50" dirty="0" err="1" smtClean="0">
                <a:latin typeface="+mn-ea"/>
                <a:ea typeface="+mn-ea"/>
              </a:rPr>
              <a:t>기준농도</a:t>
            </a:r>
            <a:r>
              <a:rPr lang="ko-KR" altLang="en-US" sz="1000" spc="-50" dirty="0" smtClean="0">
                <a:latin typeface="+mn-ea"/>
                <a:ea typeface="+mn-ea"/>
              </a:rPr>
              <a:t> </a:t>
            </a:r>
            <a:r>
              <a:rPr lang="ko-KR" altLang="en-US" sz="1000" spc="-50" dirty="0">
                <a:latin typeface="+mn-ea"/>
                <a:ea typeface="+mn-ea"/>
              </a:rPr>
              <a:t>이하가 되도록 환기를 실시하여야 한다</a:t>
            </a:r>
            <a:r>
              <a:rPr lang="en-US" altLang="ko-KR" sz="1000" spc="-50" dirty="0">
                <a:latin typeface="+mn-ea"/>
                <a:ea typeface="+mn-ea"/>
              </a:rPr>
              <a:t>. </a:t>
            </a:r>
            <a:r>
              <a:rPr lang="ko-KR" altLang="en-US" sz="1000" kern="0" spc="-50" dirty="0" smtClean="0">
                <a:latin typeface="+mn-ea"/>
                <a:ea typeface="+mn-ea"/>
              </a:rPr>
              <a:t>         </a:t>
            </a:r>
            <a:endParaRPr lang="en-US" altLang="ko-KR" sz="1000" kern="0" spc="-50" dirty="0">
              <a:latin typeface="+mn-ea"/>
              <a:ea typeface="+mn-ea"/>
            </a:endParaRPr>
          </a:p>
          <a:p>
            <a:pPr latinLnBrk="0">
              <a:spcBef>
                <a:spcPts val="2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948469"/>
              </p:ext>
            </p:extLst>
          </p:nvPr>
        </p:nvGraphicFramePr>
        <p:xfrm>
          <a:off x="1143001" y="2589691"/>
          <a:ext cx="4572000" cy="75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589">
                  <a:extLst>
                    <a:ext uri="{9D8B030D-6E8A-4147-A177-3AD203B41FA5}">
                      <a16:colId xmlns:a16="http://schemas.microsoft.com/office/drawing/2014/main" val="3825006603"/>
                    </a:ext>
                  </a:extLst>
                </a:gridCol>
                <a:gridCol w="1495411">
                  <a:extLst>
                    <a:ext uri="{9D8B030D-6E8A-4147-A177-3AD203B41FA5}">
                      <a16:colId xmlns:a16="http://schemas.microsoft.com/office/drawing/2014/main" val="391133378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51597298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021515563"/>
                    </a:ext>
                  </a:extLst>
                </a:gridCol>
              </a:tblGrid>
              <a:tr h="159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적정공기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적정공기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424697"/>
                  </a:ext>
                </a:extLst>
              </a:tr>
              <a:tr h="159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18%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23.5%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일산화탄소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30ppm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0260907"/>
                  </a:ext>
                </a:extLst>
              </a:tr>
              <a:tr h="1594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탄산가스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1.5%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황하수소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10ppm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928851"/>
                  </a:ext>
                </a:extLst>
              </a:tr>
              <a:tr h="15460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인화성물질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인화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하한계값의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25%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미만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4679775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 bwMode="auto">
          <a:xfrm>
            <a:off x="448154" y="3397776"/>
            <a:ext cx="5961692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466947" y="3462577"/>
            <a:ext cx="5942899" cy="5611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8]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밀폐공간 작업 관련 해당 구성원 및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BP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사 근로자는 특별안전보건교육을 이수해야 하며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교육 이력을 관리한다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ko-KR" altLang="en-US" sz="1000" kern="0" dirty="0" smtClean="0">
                <a:ea typeface="맑은 고딕" panose="020B0503020000020004" pitchFamily="50" charset="-127"/>
              </a:rPr>
              <a:t> 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  ※ ISO 45001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안전보건경영 절차서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6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번 교육훈련 및 별지 제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1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호 안전교육일지 서식 참</a:t>
            </a:r>
            <a:r>
              <a:rPr lang="ko-KR" altLang="en-US" sz="1000" kern="0" dirty="0">
                <a:ea typeface="맑은 고딕" panose="020B0503020000020004" pitchFamily="50" charset="-127"/>
              </a:rPr>
              <a:t>조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</a:t>
            </a:r>
            <a:r>
              <a:rPr lang="en-US" altLang="ko-KR" sz="1000" kern="0" spc="-30" dirty="0" smtClean="0">
                <a:ea typeface="맑은 고딕" panose="020B0503020000020004" pitchFamily="50" charset="-127"/>
              </a:rPr>
              <a:t>SGR </a:t>
            </a:r>
            <a:r>
              <a:rPr lang="en-US" altLang="ko-KR" sz="1000" kern="0" spc="-30" dirty="0">
                <a:ea typeface="맑은 고딕" panose="020B0503020000020004" pitchFamily="50" charset="-127"/>
              </a:rPr>
              <a:t>4</a:t>
            </a:r>
            <a:r>
              <a:rPr lang="ko-KR" altLang="en-US" sz="1000" kern="0" spc="-30" dirty="0">
                <a:ea typeface="맑은 고딕" panose="020B0503020000020004" pitchFamily="50" charset="-127"/>
              </a:rPr>
              <a:t>번 </a:t>
            </a:r>
            <a:r>
              <a:rPr lang="ko-KR" altLang="en-US" sz="1000" kern="0" spc="-30" dirty="0" smtClean="0">
                <a:ea typeface="맑은 고딕" panose="020B0503020000020004" pitchFamily="50" charset="-127"/>
              </a:rPr>
              <a:t>입회 </a:t>
            </a:r>
            <a:r>
              <a:rPr lang="ko-KR" altLang="en-US" sz="1000" kern="0" spc="-30" dirty="0">
                <a:ea typeface="맑은 고딕" panose="020B0503020000020004" pitchFamily="50" charset="-127"/>
              </a:rPr>
              <a:t>대상 및 </a:t>
            </a:r>
            <a:r>
              <a:rPr lang="ko-KR" altLang="en-US" sz="1000" kern="0" spc="-30" dirty="0" err="1">
                <a:ea typeface="맑은 고딕" panose="020B0503020000020004" pitchFamily="50" charset="-127"/>
              </a:rPr>
              <a:t>작업계획서</a:t>
            </a:r>
            <a:r>
              <a:rPr lang="ko-KR" altLang="en-US" sz="1000" kern="0" spc="-30" dirty="0">
                <a:ea typeface="맑은 고딕" panose="020B0503020000020004" pitchFamily="50" charset="-127"/>
              </a:rPr>
              <a:t> 대상 중 세부 고위험 </a:t>
            </a:r>
            <a:r>
              <a:rPr lang="ko-KR" altLang="en-US" sz="1000" kern="0" spc="-30" dirty="0" err="1">
                <a:ea typeface="맑은 고딕" panose="020B0503020000020004" pitchFamily="50" charset="-127"/>
              </a:rPr>
              <a:t>작업유형에</a:t>
            </a:r>
            <a:r>
              <a:rPr lang="ko-KR" altLang="en-US" sz="1000" kern="0" spc="-30" dirty="0">
                <a:ea typeface="맑은 고딕" panose="020B0503020000020004" pitchFamily="50" charset="-127"/>
              </a:rPr>
              <a:t> 따라 입회 및 </a:t>
            </a:r>
            <a:r>
              <a:rPr lang="ko-KR" altLang="en-US" sz="1000" kern="0" spc="-30" dirty="0" err="1">
                <a:ea typeface="맑은 고딕" panose="020B0503020000020004" pitchFamily="50" charset="-127"/>
              </a:rPr>
              <a:t>작업계획서</a:t>
            </a:r>
            <a:r>
              <a:rPr lang="ko-KR" altLang="en-US" sz="1000" kern="0" spc="-3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spc="-30" dirty="0" smtClean="0">
                <a:ea typeface="맑은 고딕" panose="020B0503020000020004" pitchFamily="50" charset="-127"/>
              </a:rPr>
              <a:t>작성</a:t>
            </a:r>
            <a:endParaRPr lang="en-US" altLang="ko-KR" sz="1000" kern="0" spc="-3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3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3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3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spc="-3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</a:t>
            </a:r>
            <a:r>
              <a:rPr lang="ko-KR" altLang="en-US" sz="1000" kern="0" spc="-50" dirty="0">
                <a:ea typeface="맑은 고딕" panose="020B0503020000020004" pitchFamily="50" charset="-127"/>
              </a:rPr>
              <a:t>작업 전</a:t>
            </a:r>
            <a:r>
              <a:rPr lang="en-US" altLang="ko-KR" sz="1000" kern="0" spc="-50" dirty="0">
                <a:ea typeface="맑은 고딕" panose="020B0503020000020004" pitchFamily="50" charset="-127"/>
              </a:rPr>
              <a:t>/</a:t>
            </a:r>
            <a:r>
              <a:rPr lang="ko-KR" altLang="en-US" sz="1000" kern="0" spc="-50" dirty="0">
                <a:ea typeface="맑은 고딕" panose="020B0503020000020004" pitchFamily="50" charset="-127"/>
              </a:rPr>
              <a:t>중</a:t>
            </a:r>
            <a:r>
              <a:rPr lang="en-US" altLang="ko-KR" sz="1000" kern="0" spc="-50" dirty="0">
                <a:ea typeface="맑은 고딕" panose="020B0503020000020004" pitchFamily="50" charset="-127"/>
              </a:rPr>
              <a:t>/</a:t>
            </a:r>
            <a:r>
              <a:rPr lang="ko-KR" altLang="en-US" sz="1000" kern="0" spc="-50" dirty="0">
                <a:ea typeface="맑은 고딕" panose="020B0503020000020004" pitchFamily="50" charset="-127"/>
              </a:rPr>
              <a:t>후 가스 농도 </a:t>
            </a:r>
            <a:r>
              <a:rPr lang="ko-KR" altLang="en-US" sz="1000" kern="0" spc="-50" dirty="0" smtClean="0">
                <a:ea typeface="맑은 고딕" panose="020B0503020000020004" pitchFamily="50" charset="-127"/>
              </a:rPr>
              <a:t>측정 후 작업용 입간판에 측정값 게시</a:t>
            </a:r>
            <a:endParaRPr lang="en-US" altLang="ko-KR" sz="1000" kern="0" spc="-5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r>
              <a:rPr lang="en-US" altLang="ko-KR" sz="1000" kern="0" spc="-5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spc="-50" dirty="0" smtClean="0">
                <a:ea typeface="맑은 고딕" panose="020B0503020000020004" pitchFamily="50" charset="-127"/>
              </a:rPr>
              <a:t>    </a:t>
            </a:r>
            <a:r>
              <a:rPr lang="en-US" altLang="ko-KR" sz="1000" kern="0" spc="-50" dirty="0">
                <a:ea typeface="맑은 고딕" panose="020B0503020000020004" pitchFamily="50" charset="-127"/>
              </a:rPr>
              <a:t>- </a:t>
            </a:r>
            <a:r>
              <a:rPr lang="ko-KR" altLang="en-US" sz="1000" kern="0" spc="-50" dirty="0">
                <a:ea typeface="맑은 고딕" panose="020B0503020000020004" pitchFamily="50" charset="-127"/>
              </a:rPr>
              <a:t>농도가 기준치 이상일 경우 </a:t>
            </a:r>
            <a:r>
              <a:rPr lang="ko-KR" altLang="en-US" sz="1000" kern="0" spc="-50" dirty="0" err="1">
                <a:ea typeface="맑은 고딕" panose="020B0503020000020004" pitchFamily="50" charset="-127"/>
              </a:rPr>
              <a:t>배풍기</a:t>
            </a:r>
            <a:r>
              <a:rPr lang="ko-KR" altLang="en-US" sz="1000" kern="0" spc="-50" dirty="0">
                <a:ea typeface="맑은 고딕" panose="020B0503020000020004" pitchFamily="50" charset="-127"/>
              </a:rPr>
              <a:t> 등을 활용하여 환기 후 재 측정 시행</a:t>
            </a:r>
            <a:r>
              <a:rPr lang="en-US" altLang="ko-KR" sz="1000" kern="0" spc="-50" dirty="0">
                <a:ea typeface="맑은 고딕" panose="020B0503020000020004" pitchFamily="50" charset="-127"/>
              </a:rPr>
              <a:t>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r>
              <a:rPr lang="en-US" altLang="ko-KR" sz="1000" kern="0" spc="-50" dirty="0">
                <a:ea typeface="맑은 고딕" panose="020B0503020000020004" pitchFamily="50" charset="-127"/>
              </a:rPr>
              <a:t>   </a:t>
            </a:r>
            <a:r>
              <a:rPr lang="en-US" altLang="ko-KR" sz="1000" kern="0" spc="-50" dirty="0" smtClean="0">
                <a:ea typeface="맑은 고딕" panose="020B0503020000020004" pitchFamily="50" charset="-127"/>
              </a:rPr>
              <a:t>   </a:t>
            </a:r>
            <a:r>
              <a:rPr lang="ko-KR" altLang="en-US" sz="1000" kern="0" spc="-50" dirty="0" smtClean="0">
                <a:ea typeface="맑은 고딕" panose="020B0503020000020004" pitchFamily="50" charset="-127"/>
              </a:rPr>
              <a:t>☞</a:t>
            </a:r>
            <a:r>
              <a:rPr lang="en-US" altLang="ko-KR" sz="1000" kern="0" spc="-5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spc="-50" dirty="0" smtClean="0">
                <a:ea typeface="맑은 고딕" panose="020B0503020000020004" pitchFamily="50" charset="-127"/>
              </a:rPr>
              <a:t>작업 장소에 </a:t>
            </a:r>
            <a:r>
              <a:rPr lang="ko-KR" altLang="en-US" sz="1000" kern="0" spc="-50" dirty="0">
                <a:ea typeface="맑은 고딕" panose="020B0503020000020004" pitchFamily="50" charset="-127"/>
              </a:rPr>
              <a:t>대해 수직 및 수평방향으로 각각 </a:t>
            </a:r>
            <a:r>
              <a:rPr lang="en-US" altLang="ko-KR" sz="1000" kern="0" spc="-50" dirty="0">
                <a:ea typeface="맑은 고딕" panose="020B0503020000020004" pitchFamily="50" charset="-127"/>
              </a:rPr>
              <a:t>3</a:t>
            </a:r>
            <a:r>
              <a:rPr lang="ko-KR" altLang="en-US" sz="1000" kern="0" spc="-50" dirty="0">
                <a:ea typeface="맑은 고딕" panose="020B0503020000020004" pitchFamily="50" charset="-127"/>
              </a:rPr>
              <a:t>개소 이상 측정</a:t>
            </a:r>
            <a:endParaRPr lang="en-US" altLang="ko-KR" sz="1000" kern="0" spc="-5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  <a:spcAft>
                <a:spcPts val="0"/>
              </a:spcAf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914459"/>
              </p:ext>
            </p:extLst>
          </p:nvPr>
        </p:nvGraphicFramePr>
        <p:xfrm>
          <a:off x="494252" y="4110587"/>
          <a:ext cx="5888288" cy="991767"/>
        </p:xfrm>
        <a:graphic>
          <a:graphicData uri="http://schemas.openxmlformats.org/drawingml/2006/table">
            <a:tbl>
              <a:tblPr/>
              <a:tblGrid>
                <a:gridCol w="1321252">
                  <a:extLst>
                    <a:ext uri="{9D8B030D-6E8A-4147-A177-3AD203B41FA5}">
                      <a16:colId xmlns:a16="http://schemas.microsoft.com/office/drawing/2014/main" val="3840487483"/>
                    </a:ext>
                  </a:extLst>
                </a:gridCol>
                <a:gridCol w="4567036">
                  <a:extLst>
                    <a:ext uri="{9D8B030D-6E8A-4147-A177-3AD203B41FA5}">
                      <a16:colId xmlns:a16="http://schemas.microsoft.com/office/drawing/2014/main" val="3905882321"/>
                    </a:ext>
                  </a:extLst>
                </a:gridCol>
              </a:tblGrid>
              <a:tr h="1681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16930" algn="l"/>
                          <a:tab pos="5916930" algn="l"/>
                        </a:tabLs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7907" marB="179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16930" algn="l"/>
                          <a:tab pos="5916930" algn="l"/>
                        </a:tabLs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교육내용</a:t>
                      </a:r>
                    </a:p>
                  </a:txBody>
                  <a:tcPr marL="36000" marR="3600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746397"/>
                  </a:ext>
                </a:extLst>
              </a:tr>
              <a:tr h="80355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밀폐공간에서의 작업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17907" marB="179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○ 산소농도 측정 및 작업환경에 관한 사항</a:t>
                      </a:r>
                    </a:p>
                    <a:p>
                      <a:pPr fontAlgn="base" latinLnBrk="0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○ 사고 시의 응급처치 및 비상 시 구출에 관한 사항</a:t>
                      </a:r>
                    </a:p>
                    <a:p>
                      <a:pPr fontAlgn="base" latinLnBrk="0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○ 보호구 착용 및 사용방법에 관한 사항</a:t>
                      </a:r>
                    </a:p>
                    <a:p>
                      <a:pPr fontAlgn="base" latinLnBrk="0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○ 밀폐공간작업의 안전작업방법에 관한 사항</a:t>
                      </a:r>
                    </a:p>
                    <a:p>
                      <a:pPr fontAlgn="base" latinLnBrk="0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○ 그 밖에 안전보건관리에 필요한 사항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3674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124132"/>
              </p:ext>
            </p:extLst>
          </p:nvPr>
        </p:nvGraphicFramePr>
        <p:xfrm>
          <a:off x="515759" y="5563345"/>
          <a:ext cx="5865997" cy="917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2413">
                  <a:extLst>
                    <a:ext uri="{9D8B030D-6E8A-4147-A177-3AD203B41FA5}">
                      <a16:colId xmlns:a16="http://schemas.microsoft.com/office/drawing/2014/main" val="368960572"/>
                    </a:ext>
                  </a:extLst>
                </a:gridCol>
                <a:gridCol w="712811">
                  <a:extLst>
                    <a:ext uri="{9D8B030D-6E8A-4147-A177-3AD203B41FA5}">
                      <a16:colId xmlns:a16="http://schemas.microsoft.com/office/drawing/2014/main" val="1074794746"/>
                    </a:ext>
                  </a:extLst>
                </a:gridCol>
                <a:gridCol w="648010">
                  <a:extLst>
                    <a:ext uri="{9D8B030D-6E8A-4147-A177-3AD203B41FA5}">
                      <a16:colId xmlns:a16="http://schemas.microsoft.com/office/drawing/2014/main" val="905738477"/>
                    </a:ext>
                  </a:extLst>
                </a:gridCol>
                <a:gridCol w="3662763">
                  <a:extLst>
                    <a:ext uri="{9D8B030D-6E8A-4147-A177-3AD203B41FA5}">
                      <a16:colId xmlns:a16="http://schemas.microsoft.com/office/drawing/2014/main" val="107514568"/>
                    </a:ext>
                  </a:extLst>
                </a:gridCol>
              </a:tblGrid>
              <a:tr h="323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위험작업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Risk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작업계획서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고위험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세부작업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유형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등급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58819"/>
                  </a:ext>
                </a:extLst>
              </a:tr>
              <a:tr h="2968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밀폐공간 작업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질식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latin typeface="+mn-ea"/>
                          <a:ea typeface="+mn-ea"/>
                        </a:rPr>
                        <a:t>①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깊이 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2.5m </a:t>
                      </a:r>
                      <a:r>
                        <a:rPr lang="ko-KR" altLang="ko-KR" sz="90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이상 맨홀 작업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43200" marB="43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593948"/>
                  </a:ext>
                </a:extLst>
              </a:tr>
              <a:tr h="2968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900" dirty="0" smtClean="0">
                          <a:latin typeface="+mn-ea"/>
                          <a:ea typeface="+mn-ea"/>
                        </a:rPr>
                        <a:t>②</a:t>
                      </a:r>
                      <a:r>
                        <a:rPr lang="en-US" altLang="ko-KR" sz="9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터널</a:t>
                      </a:r>
                      <a:r>
                        <a:rPr lang="en-US" altLang="ko-KR" sz="90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지하철 등 환기 시설 없는 공간 작업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43200" marB="43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22816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 bwMode="gray">
          <a:xfrm>
            <a:off x="2473436" y="7156234"/>
            <a:ext cx="3878815" cy="155003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000" b="1" i="0" dirty="0" smtClean="0">
                <a:latin typeface="+mn-ea"/>
                <a:ea typeface="+mn-ea"/>
              </a:rPr>
              <a:t>[</a:t>
            </a:r>
            <a:r>
              <a:rPr lang="ko-KR" altLang="en-US" sz="1000" b="1" i="0" dirty="0" err="1" smtClean="0">
                <a:latin typeface="+mn-ea"/>
                <a:ea typeface="+mn-ea"/>
              </a:rPr>
              <a:t>가스농드</a:t>
            </a:r>
            <a:r>
              <a:rPr lang="ko-KR" altLang="en-US" sz="1000" b="1" i="0" dirty="0" smtClean="0">
                <a:latin typeface="+mn-ea"/>
                <a:ea typeface="+mn-ea"/>
              </a:rPr>
              <a:t> 측정 시 유의 사항</a:t>
            </a:r>
            <a:r>
              <a:rPr lang="en-US" altLang="ko-KR" sz="1000" b="1" i="0" dirty="0" smtClean="0">
                <a:latin typeface="+mn-ea"/>
                <a:ea typeface="+mn-ea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ko-KR" altLang="en-US" sz="1000" b="1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측정기는 사전에 이상이 없는지 검사 및 교정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000" i="0" dirty="0" smtClean="0">
                <a:latin typeface="+mn-ea"/>
                <a:ea typeface="+mn-ea"/>
              </a:rPr>
              <a:t> ※ </a:t>
            </a:r>
            <a:r>
              <a:rPr lang="ko-KR" altLang="en-US" sz="1000" i="0" dirty="0" smtClean="0">
                <a:latin typeface="+mn-ea"/>
                <a:ea typeface="+mn-ea"/>
              </a:rPr>
              <a:t>깨끗한 야외 공기에서 측정 시 산소농도가 </a:t>
            </a:r>
            <a:r>
              <a:rPr lang="en-US" altLang="ko-KR" sz="1000" i="0" dirty="0" smtClean="0">
                <a:latin typeface="+mn-ea"/>
                <a:ea typeface="+mn-ea"/>
              </a:rPr>
              <a:t>20.9% </a:t>
            </a:r>
            <a:r>
              <a:rPr lang="ko-KR" altLang="en-US" sz="1000" i="0" dirty="0" smtClean="0">
                <a:latin typeface="+mn-ea"/>
                <a:ea typeface="+mn-ea"/>
              </a:rPr>
              <a:t>초과 또는</a:t>
            </a:r>
            <a:endParaRPr lang="en-US" altLang="ko-KR" sz="1000" i="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</a:t>
            </a:r>
            <a:r>
              <a:rPr lang="ko-KR" altLang="en-US" sz="1000" i="0" dirty="0" smtClean="0">
                <a:latin typeface="+mn-ea"/>
                <a:ea typeface="+mn-ea"/>
              </a:rPr>
              <a:t> 미만 시 교정 필요</a:t>
            </a:r>
            <a:endParaRPr lang="en-US" altLang="ko-KR" sz="1000" i="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맨홀 등 </a:t>
            </a:r>
            <a:r>
              <a:rPr lang="en-US" altLang="ko-KR" sz="1000" dirty="0" smtClean="0">
                <a:latin typeface="+mn-ea"/>
                <a:ea typeface="+mn-ea"/>
              </a:rPr>
              <a:t>2m</a:t>
            </a:r>
            <a:r>
              <a:rPr lang="ko-KR" altLang="en-US" sz="1000" dirty="0" smtClean="0">
                <a:latin typeface="+mn-ea"/>
                <a:ea typeface="+mn-ea"/>
              </a:rPr>
              <a:t>이상 깊은 곳 측정 시 </a:t>
            </a:r>
            <a:r>
              <a:rPr lang="ko-KR" altLang="en-US" sz="1000" dirty="0" err="1" smtClean="0">
                <a:latin typeface="+mn-ea"/>
                <a:ea typeface="+mn-ea"/>
              </a:rPr>
              <a:t>송기마스크</a:t>
            </a:r>
            <a:r>
              <a:rPr lang="ko-KR" altLang="en-US" sz="1000" dirty="0" smtClean="0">
                <a:latin typeface="+mn-ea"/>
                <a:ea typeface="+mn-ea"/>
              </a:rPr>
              <a:t> 착용 후 측정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 smtClean="0">
                <a:latin typeface="+mn-ea"/>
                <a:ea typeface="+mn-ea"/>
              </a:rPr>
              <a:t> - </a:t>
            </a:r>
            <a:r>
              <a:rPr lang="ko-KR" altLang="en-US" sz="1000" dirty="0" smtClean="0">
                <a:latin typeface="+mn-ea"/>
                <a:ea typeface="+mn-ea"/>
              </a:rPr>
              <a:t>밀폐공간 내에서는 양수기 등 내연기관 사용 금지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000" i="0" dirty="0">
                <a:latin typeface="+mn-ea"/>
                <a:ea typeface="+mn-ea"/>
              </a:rPr>
              <a:t> </a:t>
            </a:r>
            <a:r>
              <a:rPr lang="en-US" altLang="ko-KR" sz="1000" i="0" dirty="0" smtClean="0">
                <a:latin typeface="+mn-ea"/>
                <a:ea typeface="+mn-ea"/>
              </a:rPr>
              <a:t> </a:t>
            </a:r>
            <a:r>
              <a:rPr lang="ko-KR" altLang="en-US" sz="1000" i="0" dirty="0" smtClean="0">
                <a:latin typeface="+mn-ea"/>
                <a:ea typeface="+mn-ea"/>
              </a:rPr>
              <a:t>☞ 침수 등으로 인하여 양수기 등 사용 시 외부에 설치 하여</a:t>
            </a:r>
            <a:endParaRPr lang="en-US" altLang="ko-KR" sz="1000" i="0" dirty="0" smtClean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  </a:t>
            </a:r>
            <a:r>
              <a:rPr lang="ko-KR" altLang="en-US" sz="1000" i="0" dirty="0" smtClean="0">
                <a:latin typeface="+mn-ea"/>
                <a:ea typeface="+mn-ea"/>
              </a:rPr>
              <a:t> </a:t>
            </a:r>
            <a:r>
              <a:rPr lang="ko-KR" altLang="en-US" sz="1000" i="0" dirty="0" err="1" smtClean="0">
                <a:latin typeface="+mn-ea"/>
                <a:ea typeface="+mn-ea"/>
              </a:rPr>
              <a:t>밀폐공간내</a:t>
            </a:r>
            <a:r>
              <a:rPr lang="ko-KR" altLang="en-US" sz="1000" i="0" dirty="0" smtClean="0">
                <a:latin typeface="+mn-ea"/>
                <a:ea typeface="+mn-ea"/>
              </a:rPr>
              <a:t> 유해가스가 증가하지 않도록 한다</a:t>
            </a:r>
            <a:r>
              <a:rPr lang="en-US" altLang="ko-KR" sz="1000" i="0" dirty="0" smtClean="0">
                <a:latin typeface="+mn-ea"/>
                <a:ea typeface="+mn-ea"/>
              </a:rPr>
              <a:t>.</a:t>
            </a:r>
            <a:endParaRPr lang="ko-KR" altLang="en-US" sz="1000" i="0" dirty="0" smtClean="0">
              <a:latin typeface="+mn-ea"/>
              <a:ea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17" y="7172339"/>
            <a:ext cx="1532564" cy="183203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rot="20934242">
            <a:off x="4335330" y="5829350"/>
            <a:ext cx="20204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800" b="1" dirty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맨홀 </a:t>
            </a:r>
            <a:r>
              <a:rPr lang="ko-KR" altLang="en-US" sz="800" b="1" dirty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개폐는 </a:t>
            </a:r>
            <a:r>
              <a:rPr lang="ko-KR" altLang="ko-KR" sz="800" b="1" dirty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어떠한 경우라도</a:t>
            </a:r>
            <a:endParaRPr lang="en-US" altLang="ko-KR" sz="800" b="1" dirty="0">
              <a:solidFill>
                <a:srgbClr val="FF0000"/>
              </a:solidFill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pPr algn="ctr"/>
            <a:r>
              <a:rPr lang="ko-KR" altLang="ko-KR" sz="800" b="1" dirty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손으로 작업 </a:t>
            </a:r>
            <a:r>
              <a:rPr lang="ko-KR" altLang="ko-KR" sz="800" b="1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불</a:t>
            </a:r>
            <a:r>
              <a:rPr lang="ko-KR" altLang="en-US" sz="800" b="1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가</a:t>
            </a:r>
            <a:r>
              <a:rPr lang="en-US" altLang="ko-KR" sz="800" b="1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(</a:t>
            </a:r>
            <a:r>
              <a:rPr lang="ko-KR" altLang="en-US" sz="800" b="1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맨홀 개폐기 활용</a:t>
            </a:r>
            <a:r>
              <a:rPr lang="en-US" altLang="ko-KR" sz="800" b="1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)</a:t>
            </a:r>
            <a:endParaRPr lang="ko-KR" altLang="en-US" sz="800" b="1" baseline="30000" dirty="0">
              <a:solidFill>
                <a:srgbClr val="FF0000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671886"/>
              </p:ext>
            </p:extLst>
          </p:nvPr>
        </p:nvGraphicFramePr>
        <p:xfrm>
          <a:off x="582973" y="9039739"/>
          <a:ext cx="5673256" cy="416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505">
                  <a:extLst>
                    <a:ext uri="{9D8B030D-6E8A-4147-A177-3AD203B41FA5}">
                      <a16:colId xmlns:a16="http://schemas.microsoft.com/office/drawing/2014/main" val="3551564170"/>
                    </a:ext>
                  </a:extLst>
                </a:gridCol>
                <a:gridCol w="4583751">
                  <a:extLst>
                    <a:ext uri="{9D8B030D-6E8A-4147-A177-3AD203B41FA5}">
                      <a16:colId xmlns:a16="http://schemas.microsoft.com/office/drawing/2014/main" val="3737963430"/>
                    </a:ext>
                  </a:extLst>
                </a:gridCol>
              </a:tblGrid>
              <a:tr h="416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 작업 시</a:t>
                      </a:r>
                      <a:endParaRPr lang="en-US" altLang="ko-KR" sz="1000" b="1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보조자의 역할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작업환경 점검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작업자의 행동 관찰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긴급 상황 발생 시 대응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작업의 원활한</a:t>
                      </a:r>
                      <a:endParaRPr lang="en-US" altLang="ko-KR" sz="1000" b="0" i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이동식 사다리 넘어짐 방지 조치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주변 환경 정리 등</a:t>
                      </a:r>
                      <a:r>
                        <a:rPr lang="en-US" altLang="ko-KR" sz="1000" b="0" i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42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8_1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947" y="1011784"/>
            <a:ext cx="5942899" cy="7253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8_1]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밀폐공간 작업 순서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 bwMode="gray">
          <a:xfrm>
            <a:off x="512956" y="1563977"/>
            <a:ext cx="2592040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b="1" i="0" dirty="0" smtClean="0">
                <a:ea typeface="맑은 고딕" panose="020B0503020000020004" pitchFamily="50" charset="-127"/>
              </a:rPr>
              <a:t>① </a:t>
            </a:r>
            <a:r>
              <a:rPr lang="ko-KR" altLang="en-US" sz="1000" b="1" i="0" dirty="0" err="1" smtClean="0">
                <a:ea typeface="맑은 고딕" panose="020B0503020000020004" pitchFamily="50" charset="-127"/>
              </a:rPr>
              <a:t>작업계획서</a:t>
            </a:r>
            <a:r>
              <a:rPr lang="ko-KR" altLang="en-US" sz="1000" b="1" i="0" dirty="0" smtClean="0">
                <a:ea typeface="맑은 고딕" panose="020B0503020000020004" pitchFamily="50" charset="-127"/>
              </a:rPr>
              <a:t> 작성</a:t>
            </a:r>
            <a:r>
              <a:rPr lang="en-US" altLang="ko-KR" sz="1000" b="1" i="0" dirty="0" smtClean="0">
                <a:ea typeface="맑은 고딕" panose="020B0503020000020004" pitchFamily="50" charset="-127"/>
              </a:rPr>
              <a:t>/</a:t>
            </a:r>
            <a:r>
              <a:rPr lang="ko-KR" altLang="en-US" sz="1000" b="1" i="0" dirty="0" smtClean="0">
                <a:ea typeface="맑은 고딕" panose="020B0503020000020004" pitchFamily="50" charset="-127"/>
              </a:rPr>
              <a:t>승인 내역 확인</a:t>
            </a:r>
            <a:endParaRPr lang="ko-KR" altLang="en-US" sz="1000" b="1" i="0" dirty="0" smtClean="0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512955" y="2707588"/>
            <a:ext cx="2592040" cy="237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b="1" i="0" dirty="0" smtClean="0">
                <a:ea typeface="맑은 고딕" panose="020B0503020000020004" pitchFamily="50" charset="-127"/>
              </a:rPr>
              <a:t>② 작업장 주변 안전구역 설정 및 </a:t>
            </a:r>
            <a:r>
              <a:rPr lang="en-US" altLang="ko-KR" sz="1000" b="1" dirty="0" smtClean="0">
                <a:ea typeface="맑은 고딕" panose="020B0503020000020004" pitchFamily="50" charset="-127"/>
              </a:rPr>
              <a:t>TBM </a:t>
            </a:r>
            <a:r>
              <a:rPr lang="ko-KR" altLang="en-US" sz="1000" b="1" dirty="0" smtClean="0">
                <a:ea typeface="맑은 고딕" panose="020B0503020000020004" pitchFamily="50" charset="-127"/>
              </a:rPr>
              <a:t>시행</a:t>
            </a:r>
            <a:r>
              <a:rPr lang="ko-KR" altLang="en-US" sz="1000" b="1" i="0" dirty="0" smtClean="0">
                <a:ea typeface="맑은 고딕" panose="020B0503020000020004" pitchFamily="50" charset="-127"/>
              </a:rPr>
              <a:t> </a:t>
            </a:r>
            <a:endParaRPr lang="ko-KR" altLang="en-US" sz="1000" b="1" i="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512955" y="4701547"/>
            <a:ext cx="2592040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b="1" i="0" dirty="0" smtClean="0">
                <a:ea typeface="맑은 고딕" panose="020B0503020000020004" pitchFamily="50" charset="-127"/>
              </a:rPr>
              <a:t>③ 긴급 </a:t>
            </a:r>
            <a:r>
              <a:rPr lang="ko-KR" altLang="en-US" sz="1000" b="1" i="0" dirty="0" err="1" smtClean="0">
                <a:ea typeface="맑은 고딕" panose="020B0503020000020004" pitchFamily="50" charset="-127"/>
              </a:rPr>
              <a:t>상황용</a:t>
            </a:r>
            <a:r>
              <a:rPr lang="ko-KR" altLang="en-US" sz="1000" b="1" i="0" dirty="0" smtClean="0">
                <a:ea typeface="맑은 고딕" panose="020B0503020000020004" pitchFamily="50" charset="-127"/>
              </a:rPr>
              <a:t> 안전 용품 점검</a:t>
            </a:r>
            <a:endParaRPr lang="ko-KR" altLang="en-US" sz="1000" b="1" i="0" dirty="0" smtClean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 bwMode="gray">
          <a:xfrm>
            <a:off x="2685689" y="5846297"/>
            <a:ext cx="838610" cy="237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00" b="1" i="0" dirty="0" smtClean="0">
                <a:ea typeface="맑은 고딕" panose="020B0503020000020004" pitchFamily="50" charset="-127"/>
              </a:rPr>
              <a:t>⑥ 환기</a:t>
            </a:r>
            <a:endParaRPr lang="ko-KR" altLang="en-US" sz="1000" b="1" i="0" dirty="0" smtClean="0">
              <a:latin typeface="+mn-ea"/>
              <a:ea typeface="+mn-ea"/>
            </a:endParaRPr>
          </a:p>
        </p:txBody>
      </p:sp>
      <p:sp>
        <p:nvSpPr>
          <p:cNvPr id="13" name="순서도: 판단 12"/>
          <p:cNvSpPr/>
          <p:nvPr/>
        </p:nvSpPr>
        <p:spPr bwMode="auto">
          <a:xfrm>
            <a:off x="512955" y="6231385"/>
            <a:ext cx="2592040" cy="498978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  <p:txBody>
          <a:bodyPr wrap="square" lIns="96358" tIns="48180" rIns="96358" bIns="48180" rtlCol="0" anchor="ctr">
            <a:spAutoFit/>
          </a:bodyPr>
          <a:lstStyle/>
          <a:p>
            <a:pPr algn="ctr"/>
            <a:r>
              <a:rPr lang="ko-KR" altLang="en-US" sz="1000" b="1" dirty="0" smtClean="0">
                <a:solidFill>
                  <a:srgbClr val="000000"/>
                </a:solidFill>
                <a:latin typeface="+mj-ea"/>
                <a:ea typeface="+mj-ea"/>
              </a:rPr>
              <a:t>④ </a:t>
            </a:r>
            <a:r>
              <a:rPr lang="ko-KR" altLang="en-US" sz="1000" b="1" dirty="0" err="1" smtClean="0">
                <a:solidFill>
                  <a:srgbClr val="000000"/>
                </a:solidFill>
                <a:latin typeface="+mj-ea"/>
                <a:ea typeface="+mj-ea"/>
              </a:rPr>
              <a:t>가스농도</a:t>
            </a:r>
            <a:r>
              <a:rPr lang="ko-KR" altLang="en-US" sz="1000" b="1" dirty="0" smtClean="0">
                <a:solidFill>
                  <a:srgbClr val="000000"/>
                </a:solidFill>
                <a:latin typeface="+mj-ea"/>
                <a:ea typeface="+mj-ea"/>
              </a:rPr>
              <a:t> 측정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512955" y="8065283"/>
            <a:ext cx="2592039" cy="237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b="1" i="0" dirty="0" smtClean="0">
                <a:ea typeface="맑은 고딕" panose="020B0503020000020004" pitchFamily="50" charset="-127"/>
              </a:rPr>
              <a:t>⑤ 작업 시작</a:t>
            </a:r>
            <a:r>
              <a:rPr lang="en-US" altLang="ko-KR" sz="1000" b="1" i="0" dirty="0" smtClean="0">
                <a:ea typeface="맑은 고딕" panose="020B0503020000020004" pitchFamily="50" charset="-127"/>
              </a:rPr>
              <a:t>/</a:t>
            </a:r>
            <a:r>
              <a:rPr lang="ko-KR" altLang="en-US" sz="1000" b="1" i="0" dirty="0" smtClean="0">
                <a:ea typeface="맑은 고딕" panose="020B0503020000020004" pitchFamily="50" charset="-127"/>
              </a:rPr>
              <a:t>종료</a:t>
            </a:r>
            <a:endParaRPr lang="ko-KR" altLang="en-US" sz="1000" b="1" i="0" dirty="0" smtClean="0">
              <a:latin typeface="+mn-ea"/>
              <a:ea typeface="+mn-ea"/>
            </a:endParaRPr>
          </a:p>
        </p:txBody>
      </p:sp>
      <p:cxnSp>
        <p:nvCxnSpPr>
          <p:cNvPr id="16" name="직선 화살표 연결선 15"/>
          <p:cNvCxnSpPr>
            <a:stCxn id="7" idx="2"/>
            <a:endCxn id="8" idx="0"/>
          </p:cNvCxnSpPr>
          <p:nvPr/>
        </p:nvCxnSpPr>
        <p:spPr bwMode="auto">
          <a:xfrm flipH="1">
            <a:off x="1808975" y="1821346"/>
            <a:ext cx="1" cy="88624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직선 화살표 연결선 17"/>
          <p:cNvCxnSpPr>
            <a:stCxn id="8" idx="2"/>
            <a:endCxn id="9" idx="0"/>
          </p:cNvCxnSpPr>
          <p:nvPr/>
        </p:nvCxnSpPr>
        <p:spPr bwMode="auto">
          <a:xfrm>
            <a:off x="1808975" y="2945188"/>
            <a:ext cx="0" cy="175635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/>
          <p:cNvCxnSpPr>
            <a:stCxn id="9" idx="2"/>
            <a:endCxn id="13" idx="0"/>
          </p:cNvCxnSpPr>
          <p:nvPr/>
        </p:nvCxnSpPr>
        <p:spPr bwMode="auto">
          <a:xfrm>
            <a:off x="1808975" y="4958916"/>
            <a:ext cx="0" cy="127246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직선 화살표 연결선 28"/>
          <p:cNvCxnSpPr>
            <a:stCxn id="13" idx="2"/>
            <a:endCxn id="14" idx="0"/>
          </p:cNvCxnSpPr>
          <p:nvPr/>
        </p:nvCxnSpPr>
        <p:spPr bwMode="auto">
          <a:xfrm>
            <a:off x="1808975" y="6730363"/>
            <a:ext cx="0" cy="133492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직선 화살표 연결선 33"/>
          <p:cNvCxnSpPr>
            <a:stCxn id="13" idx="3"/>
            <a:endCxn id="11" idx="2"/>
          </p:cNvCxnSpPr>
          <p:nvPr/>
        </p:nvCxnSpPr>
        <p:spPr bwMode="auto">
          <a:xfrm flipH="1" flipV="1">
            <a:off x="3104994" y="6083897"/>
            <a:ext cx="1" cy="396977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/>
          <p:cNvSpPr txBox="1"/>
          <p:nvPr/>
        </p:nvSpPr>
        <p:spPr bwMode="gray">
          <a:xfrm>
            <a:off x="3146243" y="2671321"/>
            <a:ext cx="2087438" cy="20588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b="1" i="0" dirty="0" smtClean="0">
                <a:latin typeface="+mn-ea"/>
                <a:ea typeface="+mn-ea"/>
              </a:rPr>
              <a:t>② TBM 4</a:t>
            </a:r>
            <a:r>
              <a:rPr lang="ko-KR" altLang="en-US" sz="800" b="1" i="0" dirty="0" smtClean="0">
                <a:latin typeface="+mn-ea"/>
                <a:ea typeface="+mn-ea"/>
              </a:rPr>
              <a:t>단계 시행 </a:t>
            </a:r>
            <a:r>
              <a:rPr lang="ko-KR" altLang="en-US" sz="800" b="1" dirty="0" smtClean="0">
                <a:latin typeface="+mn-ea"/>
                <a:ea typeface="+mn-ea"/>
              </a:rPr>
              <a:t>및 </a:t>
            </a:r>
            <a:r>
              <a:rPr lang="ko-KR" altLang="en-US" sz="800" b="1" dirty="0" err="1" smtClean="0">
                <a:latin typeface="+mn-ea"/>
                <a:ea typeface="+mn-ea"/>
              </a:rPr>
              <a:t>증빙사진</a:t>
            </a:r>
            <a:r>
              <a:rPr lang="ko-KR" altLang="en-US" sz="800" b="1" dirty="0" smtClean="0">
                <a:latin typeface="+mn-ea"/>
                <a:ea typeface="+mn-ea"/>
              </a:rPr>
              <a:t> 등록</a:t>
            </a:r>
            <a:endParaRPr lang="en-US" altLang="ko-KR" sz="800" b="1" i="0" dirty="0" smtClean="0">
              <a:latin typeface="+mn-ea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 bwMode="gray">
          <a:xfrm>
            <a:off x="3151649" y="1586443"/>
            <a:ext cx="3097318" cy="20588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b="1" dirty="0" smtClean="0">
                <a:ea typeface="맑은 고딕" panose="020B0503020000020004" pitchFamily="50" charset="-127"/>
              </a:rPr>
              <a:t>① </a:t>
            </a:r>
            <a:r>
              <a:rPr lang="ko-KR" altLang="en-US" sz="800" b="1" i="0" dirty="0" smtClean="0">
                <a:latin typeface="+mn-ea"/>
                <a:ea typeface="+mn-ea"/>
              </a:rPr>
              <a:t>작업 전 </a:t>
            </a:r>
            <a:r>
              <a:rPr lang="ko-KR" altLang="en-US" sz="800" b="1" i="0" dirty="0" err="1" smtClean="0">
                <a:latin typeface="+mn-ea"/>
                <a:ea typeface="+mn-ea"/>
              </a:rPr>
              <a:t>작업계획서</a:t>
            </a:r>
            <a:r>
              <a:rPr lang="ko-KR" altLang="en-US" sz="800" b="1" i="0" dirty="0" smtClean="0">
                <a:latin typeface="+mn-ea"/>
                <a:ea typeface="+mn-ea"/>
              </a:rPr>
              <a:t> 작성</a:t>
            </a:r>
            <a:r>
              <a:rPr lang="en-US" altLang="ko-KR" sz="800" b="1" i="0" dirty="0" smtClean="0">
                <a:latin typeface="+mn-ea"/>
                <a:ea typeface="+mn-ea"/>
              </a:rPr>
              <a:t>/</a:t>
            </a:r>
            <a:r>
              <a:rPr lang="ko-KR" altLang="en-US" sz="800" b="1" i="0" dirty="0" smtClean="0">
                <a:latin typeface="+mn-ea"/>
                <a:ea typeface="+mn-ea"/>
              </a:rPr>
              <a:t>승인 내역 확인</a:t>
            </a:r>
            <a:r>
              <a:rPr lang="en-US" altLang="ko-KR" sz="800" b="1" i="0" dirty="0" smtClean="0">
                <a:latin typeface="+mn-ea"/>
                <a:ea typeface="+mn-ea"/>
              </a:rPr>
              <a:t>(</a:t>
            </a:r>
            <a:r>
              <a:rPr lang="ko-KR" altLang="en-US" sz="800" b="1" dirty="0" smtClean="0">
                <a:latin typeface="+mn-ea"/>
                <a:ea typeface="+mn-ea"/>
              </a:rPr>
              <a:t>감독자 </a:t>
            </a:r>
            <a:r>
              <a:rPr lang="en-US" altLang="ko-KR" sz="800" b="1" dirty="0" smtClean="0">
                <a:latin typeface="+mn-ea"/>
                <a:ea typeface="+mn-ea"/>
              </a:rPr>
              <a:t>or </a:t>
            </a:r>
            <a:r>
              <a:rPr lang="ko-KR" altLang="en-US" sz="800" b="1" dirty="0" smtClean="0">
                <a:latin typeface="+mn-ea"/>
                <a:ea typeface="+mn-ea"/>
              </a:rPr>
              <a:t>관리자</a:t>
            </a:r>
            <a:r>
              <a:rPr lang="en-US" altLang="ko-KR" sz="800" b="1" dirty="0" smtClean="0">
                <a:latin typeface="+mn-ea"/>
                <a:ea typeface="+mn-ea"/>
              </a:rPr>
              <a:t>)</a:t>
            </a:r>
            <a:endParaRPr lang="en-US" altLang="ko-KR" sz="800" b="1" i="0" dirty="0" smtClean="0">
              <a:latin typeface="+mn-ea"/>
              <a:ea typeface="+mn-ea"/>
            </a:endParaRPr>
          </a:p>
        </p:txBody>
      </p:sp>
      <p:cxnSp>
        <p:nvCxnSpPr>
          <p:cNvPr id="27" name="직선 화살표 연결선 26"/>
          <p:cNvCxnSpPr>
            <a:stCxn id="11" idx="1"/>
          </p:cNvCxnSpPr>
          <p:nvPr/>
        </p:nvCxnSpPr>
        <p:spPr bwMode="auto">
          <a:xfrm flipH="1">
            <a:off x="1804567" y="5965097"/>
            <a:ext cx="881122" cy="988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971290"/>
              </p:ext>
            </p:extLst>
          </p:nvPr>
        </p:nvGraphicFramePr>
        <p:xfrm>
          <a:off x="3151648" y="4990666"/>
          <a:ext cx="3128595" cy="771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719">
                  <a:extLst>
                    <a:ext uri="{9D8B030D-6E8A-4147-A177-3AD203B41FA5}">
                      <a16:colId xmlns:a16="http://schemas.microsoft.com/office/drawing/2014/main" val="702263259"/>
                    </a:ext>
                  </a:extLst>
                </a:gridCol>
                <a:gridCol w="625719">
                  <a:extLst>
                    <a:ext uri="{9D8B030D-6E8A-4147-A177-3AD203B41FA5}">
                      <a16:colId xmlns:a16="http://schemas.microsoft.com/office/drawing/2014/main" val="3823591191"/>
                    </a:ext>
                  </a:extLst>
                </a:gridCol>
                <a:gridCol w="625719">
                  <a:extLst>
                    <a:ext uri="{9D8B030D-6E8A-4147-A177-3AD203B41FA5}">
                      <a16:colId xmlns:a16="http://schemas.microsoft.com/office/drawing/2014/main" val="2158656093"/>
                    </a:ext>
                  </a:extLst>
                </a:gridCol>
                <a:gridCol w="625719">
                  <a:extLst>
                    <a:ext uri="{9D8B030D-6E8A-4147-A177-3AD203B41FA5}">
                      <a16:colId xmlns:a16="http://schemas.microsoft.com/office/drawing/2014/main" val="1340811355"/>
                    </a:ext>
                  </a:extLst>
                </a:gridCol>
                <a:gridCol w="625719">
                  <a:extLst>
                    <a:ext uri="{9D8B030D-6E8A-4147-A177-3AD203B41FA5}">
                      <a16:colId xmlns:a16="http://schemas.microsoft.com/office/drawing/2014/main" val="3270559715"/>
                    </a:ext>
                  </a:extLst>
                </a:gridCol>
              </a:tblGrid>
              <a:tr h="112732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1" dirty="0" smtClean="0">
                          <a:solidFill>
                            <a:schemeClr val="tx1"/>
                          </a:solidFill>
                          <a:effectLst/>
                        </a:rPr>
                        <a:t>밀폐공간 작업 시 안전 용품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98231"/>
                  </a:ext>
                </a:extLst>
              </a:tr>
              <a:tr h="94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err="1" smtClean="0"/>
                        <a:t>산소공급기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smtClean="0"/>
                        <a:t>휴대용 </a:t>
                      </a:r>
                      <a:r>
                        <a:rPr lang="ko-KR" altLang="en-US" sz="400" dirty="0" err="1" smtClean="0"/>
                        <a:t>산소공급기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err="1" smtClean="0"/>
                        <a:t>배풍기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err="1" smtClean="0"/>
                        <a:t>구조용</a:t>
                      </a:r>
                      <a:r>
                        <a:rPr lang="ko-KR" altLang="en-US" sz="400" dirty="0" smtClean="0"/>
                        <a:t> 삼각대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err="1" smtClean="0"/>
                        <a:t>구명줄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7596"/>
                  </a:ext>
                </a:extLst>
              </a:tr>
              <a:tr h="562244"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93152"/>
                  </a:ext>
                </a:extLst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70" y="5231421"/>
            <a:ext cx="565095" cy="507382"/>
          </a:xfrm>
          <a:prstGeom prst="rect">
            <a:avLst/>
          </a:prstGeom>
        </p:spPr>
      </p:pic>
      <p:pic>
        <p:nvPicPr>
          <p:cNvPr id="24" name="그림 2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89" y="5231421"/>
            <a:ext cx="565200" cy="507382"/>
          </a:xfrm>
          <a:prstGeom prst="rect">
            <a:avLst/>
          </a:prstGeom>
        </p:spPr>
      </p:pic>
      <p:pic>
        <p:nvPicPr>
          <p:cNvPr id="26" name="그림 2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433345" y="5231421"/>
            <a:ext cx="565200" cy="507382"/>
          </a:xfrm>
          <a:prstGeom prst="rect">
            <a:avLst/>
          </a:prstGeom>
        </p:spPr>
      </p:pic>
      <p:pic>
        <p:nvPicPr>
          <p:cNvPr id="28" name="그림 2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54201" y="5231421"/>
            <a:ext cx="565200" cy="507382"/>
          </a:xfrm>
          <a:prstGeom prst="rect">
            <a:avLst/>
          </a:prstGeom>
        </p:spPr>
      </p:pic>
      <p:pic>
        <p:nvPicPr>
          <p:cNvPr id="30" name="그림 29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683767" y="5231421"/>
            <a:ext cx="565200" cy="50738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 bwMode="gray">
          <a:xfrm>
            <a:off x="3151648" y="4758597"/>
            <a:ext cx="2008831" cy="20588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b="1" i="0" dirty="0" smtClean="0">
                <a:latin typeface="+mn-ea"/>
                <a:ea typeface="+mn-ea"/>
              </a:rPr>
              <a:t>③ </a:t>
            </a:r>
            <a:r>
              <a:rPr lang="ko-KR" altLang="en-US" sz="800" b="1" i="0" dirty="0" smtClean="0">
                <a:latin typeface="+mn-ea"/>
                <a:ea typeface="+mn-ea"/>
              </a:rPr>
              <a:t>안전장비 점검</a:t>
            </a:r>
            <a:endParaRPr lang="en-US" altLang="ko-KR" sz="800" b="1" i="0" dirty="0" smtClean="0">
              <a:latin typeface="+mn-ea"/>
              <a:ea typeface="+mn-ea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24159"/>
              </p:ext>
            </p:extLst>
          </p:nvPr>
        </p:nvGraphicFramePr>
        <p:xfrm>
          <a:off x="1902490" y="6885042"/>
          <a:ext cx="1202504" cy="717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95">
                  <a:extLst>
                    <a:ext uri="{9D8B030D-6E8A-4147-A177-3AD203B41FA5}">
                      <a16:colId xmlns:a16="http://schemas.microsoft.com/office/drawing/2014/main" val="1140104486"/>
                    </a:ext>
                  </a:extLst>
                </a:gridCol>
                <a:gridCol w="648009">
                  <a:extLst>
                    <a:ext uri="{9D8B030D-6E8A-4147-A177-3AD203B41FA5}">
                      <a16:colId xmlns:a16="http://schemas.microsoft.com/office/drawing/2014/main" val="143552089"/>
                    </a:ext>
                  </a:extLst>
                </a:gridCol>
              </a:tblGrid>
              <a:tr h="119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가스 농도 기준 값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188684"/>
                  </a:ext>
                </a:extLst>
              </a:tr>
              <a:tr h="119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산소</a:t>
                      </a:r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(O2)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18% </a:t>
                      </a:r>
                      <a:r>
                        <a:rPr lang="ko-KR" altLang="en-US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 </a:t>
                      </a:r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~ 23.5% </a:t>
                      </a:r>
                      <a:r>
                        <a:rPr lang="ko-KR" altLang="en-US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0679259"/>
                  </a:ext>
                </a:extLst>
              </a:tr>
              <a:tr h="119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황하수소</a:t>
                      </a:r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(H2S)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10ppm </a:t>
                      </a:r>
                      <a:r>
                        <a:rPr lang="ko-KR" altLang="en-US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682432"/>
                  </a:ext>
                </a:extLst>
              </a:tr>
              <a:tr h="119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일산화탄소</a:t>
                      </a:r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(CO)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30ppm</a:t>
                      </a:r>
                      <a:r>
                        <a:rPr lang="en-US" altLang="ko-KR" sz="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4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294987"/>
                  </a:ext>
                </a:extLst>
              </a:tr>
              <a:tr h="119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가연성가스</a:t>
                      </a:r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메탄 등</a:t>
                      </a:r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10% </a:t>
                      </a:r>
                      <a:r>
                        <a:rPr lang="ko-KR" altLang="en-US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041497"/>
                  </a:ext>
                </a:extLst>
              </a:tr>
              <a:tr h="119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이산화탄소</a:t>
                      </a:r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(CO2)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1.5% </a:t>
                      </a:r>
                      <a:r>
                        <a:rPr lang="ko-KR" altLang="en-US" sz="4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미만</a:t>
                      </a:r>
                      <a:endParaRPr lang="ko-KR" altLang="en-US" sz="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94924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978260"/>
              </p:ext>
            </p:extLst>
          </p:nvPr>
        </p:nvGraphicFramePr>
        <p:xfrm>
          <a:off x="3168363" y="6738944"/>
          <a:ext cx="3128595" cy="6969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719">
                  <a:extLst>
                    <a:ext uri="{9D8B030D-6E8A-4147-A177-3AD203B41FA5}">
                      <a16:colId xmlns:a16="http://schemas.microsoft.com/office/drawing/2014/main" val="702263259"/>
                    </a:ext>
                  </a:extLst>
                </a:gridCol>
                <a:gridCol w="625719">
                  <a:extLst>
                    <a:ext uri="{9D8B030D-6E8A-4147-A177-3AD203B41FA5}">
                      <a16:colId xmlns:a16="http://schemas.microsoft.com/office/drawing/2014/main" val="3823591191"/>
                    </a:ext>
                  </a:extLst>
                </a:gridCol>
                <a:gridCol w="625719">
                  <a:extLst>
                    <a:ext uri="{9D8B030D-6E8A-4147-A177-3AD203B41FA5}">
                      <a16:colId xmlns:a16="http://schemas.microsoft.com/office/drawing/2014/main" val="2158656093"/>
                    </a:ext>
                  </a:extLst>
                </a:gridCol>
                <a:gridCol w="1251438">
                  <a:extLst>
                    <a:ext uri="{9D8B030D-6E8A-4147-A177-3AD203B41FA5}">
                      <a16:colId xmlns:a16="http://schemas.microsoft.com/office/drawing/2014/main" val="1340811355"/>
                    </a:ext>
                  </a:extLst>
                </a:gridCol>
              </a:tblGrid>
              <a:tr h="93285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1" dirty="0" smtClean="0">
                          <a:solidFill>
                            <a:schemeClr val="tx1"/>
                          </a:solidFill>
                          <a:effectLst/>
                        </a:rPr>
                        <a:t>밀폐공간 </a:t>
                      </a:r>
                      <a:r>
                        <a:rPr lang="ko-KR" altLang="en-US" sz="400" b="1" dirty="0" err="1" smtClean="0">
                          <a:solidFill>
                            <a:schemeClr val="tx1"/>
                          </a:solidFill>
                          <a:effectLst/>
                        </a:rPr>
                        <a:t>가스농도</a:t>
                      </a:r>
                      <a:r>
                        <a:rPr lang="ko-KR" altLang="en-US" sz="400" b="1" dirty="0" smtClean="0">
                          <a:solidFill>
                            <a:schemeClr val="tx1"/>
                          </a:solidFill>
                          <a:effectLst/>
                        </a:rPr>
                        <a:t> 측정 및 환기 방법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98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err="1" smtClean="0"/>
                        <a:t>가스농도</a:t>
                      </a:r>
                      <a:r>
                        <a:rPr lang="ko-KR" altLang="en-US" sz="400" dirty="0" smtClean="0"/>
                        <a:t> 측정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smtClean="0"/>
                        <a:t>환기</a:t>
                      </a:r>
                      <a:r>
                        <a:rPr lang="en-US" altLang="ko-KR" sz="400" dirty="0" smtClean="0"/>
                        <a:t>(</a:t>
                      </a:r>
                      <a:r>
                        <a:rPr lang="ko-KR" altLang="en-US" sz="400" dirty="0" err="1" smtClean="0"/>
                        <a:t>급기</a:t>
                      </a:r>
                      <a:r>
                        <a:rPr lang="en-US" altLang="ko-KR" sz="400" dirty="0" smtClean="0"/>
                        <a:t>)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err="1" smtClean="0"/>
                        <a:t>가스농도</a:t>
                      </a:r>
                      <a:r>
                        <a:rPr lang="ko-KR" altLang="en-US" sz="400" dirty="0" smtClean="0"/>
                        <a:t> 측정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smtClean="0"/>
                        <a:t>비고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7596"/>
                  </a:ext>
                </a:extLst>
              </a:tr>
              <a:tr h="503077"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597591" rtl="0" eaLnBrk="1" latinLnBrk="1" hangingPunct="1"/>
                      <a:r>
                        <a:rPr lang="en-US" altLang="ko-KR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600" kern="1200" spc="-6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가스농도</a:t>
                      </a:r>
                      <a:r>
                        <a:rPr lang="ko-KR" altLang="en-US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600" kern="1200" spc="-6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기준값</a:t>
                      </a:r>
                      <a:r>
                        <a:rPr lang="ko-KR" altLang="en-US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충족 조건 달성 시</a:t>
                      </a:r>
                      <a:endParaRPr lang="en-US" altLang="ko-KR" sz="600" kern="1200" spc="-6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597591" rtl="0" eaLnBrk="1" latinLnBrk="1" hangingPunct="1"/>
                      <a:r>
                        <a:rPr lang="en-US" altLang="ko-KR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작업 시작</a:t>
                      </a:r>
                      <a:endParaRPr lang="en-US" altLang="ko-KR" sz="600" kern="1200" spc="-6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597591" rtl="0" eaLnBrk="1" latinLnBrk="1" hangingPunct="1"/>
                      <a:r>
                        <a:rPr lang="en-US" altLang="ko-KR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lang="ko-KR" altLang="en-US" sz="600" kern="1200" spc="-6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가스농도</a:t>
                      </a:r>
                      <a:r>
                        <a:rPr lang="ko-KR" altLang="en-US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600" kern="1200" spc="-6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기준값</a:t>
                      </a:r>
                      <a:r>
                        <a:rPr lang="ko-KR" altLang="en-US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미 충족 시 </a:t>
                      </a:r>
                      <a:r>
                        <a:rPr lang="ko-KR" altLang="en-US" sz="600" kern="1200" spc="-6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배풍기를</a:t>
                      </a:r>
                      <a:endParaRPr lang="en-US" altLang="ko-KR" sz="600" kern="1200" spc="-6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597591" rtl="0" eaLnBrk="1" latinLnBrk="1" hangingPunct="1"/>
                      <a:r>
                        <a:rPr lang="en-US" altLang="ko-KR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이용한</a:t>
                      </a:r>
                      <a:r>
                        <a:rPr lang="en-US" altLang="ko-KR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환기 </a:t>
                      </a:r>
                      <a:r>
                        <a:rPr lang="ko-KR" altLang="en-US" sz="600" kern="1200" spc="-6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새행</a:t>
                      </a:r>
                      <a:r>
                        <a:rPr lang="ko-KR" altLang="en-US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후 재 측정</a:t>
                      </a:r>
                      <a:endParaRPr lang="en-US" altLang="ko-KR" sz="600" kern="1200" spc="-60" dirty="0" smtClean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597591" rtl="0" eaLnBrk="1" latinLnBrk="1" hangingPunct="1"/>
                      <a:r>
                        <a:rPr lang="en-US" altLang="ko-KR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en-US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환기 시 </a:t>
                      </a:r>
                      <a:r>
                        <a:rPr lang="ko-KR" altLang="en-US" sz="600" kern="1200" spc="-60" dirty="0" err="1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배풍기는</a:t>
                      </a:r>
                      <a:r>
                        <a:rPr lang="ko-KR" altLang="en-US" sz="600" kern="1200" spc="-6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외부에 설치</a:t>
                      </a:r>
                      <a:endParaRPr lang="ko-KR" altLang="en-US" sz="600" kern="1200" spc="-6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93152"/>
                  </a:ext>
                </a:extLst>
              </a:tr>
            </a:tbl>
          </a:graphicData>
        </a:graphic>
      </p:graphicFrame>
      <p:pic>
        <p:nvPicPr>
          <p:cNvPr id="33" name="그림 3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198508" y="6964876"/>
            <a:ext cx="565200" cy="452698"/>
          </a:xfrm>
          <a:prstGeom prst="rect">
            <a:avLst/>
          </a:prstGeom>
        </p:spPr>
      </p:pic>
      <p:pic>
        <p:nvPicPr>
          <p:cNvPr id="35" name="그림 34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819041" y="6961831"/>
            <a:ext cx="565200" cy="452698"/>
          </a:xfrm>
          <a:prstGeom prst="rect">
            <a:avLst/>
          </a:prstGeom>
        </p:spPr>
      </p:pic>
      <p:pic>
        <p:nvPicPr>
          <p:cNvPr id="46" name="그림 45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450060" y="6961831"/>
            <a:ext cx="565200" cy="45269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 bwMode="gray">
          <a:xfrm>
            <a:off x="3168363" y="6523542"/>
            <a:ext cx="2008831" cy="20588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b="1" i="0" dirty="0" smtClean="0">
                <a:latin typeface="+mn-ea"/>
                <a:ea typeface="+mn-ea"/>
              </a:rPr>
              <a:t>④ </a:t>
            </a:r>
            <a:r>
              <a:rPr lang="ko-KR" altLang="en-US" sz="800" b="1" i="0" dirty="0" err="1" smtClean="0">
                <a:latin typeface="+mn-ea"/>
                <a:ea typeface="+mn-ea"/>
              </a:rPr>
              <a:t>가스농도</a:t>
            </a:r>
            <a:r>
              <a:rPr lang="ko-KR" altLang="en-US" sz="800" b="1" i="0" dirty="0" smtClean="0">
                <a:latin typeface="+mn-ea"/>
                <a:ea typeface="+mn-ea"/>
              </a:rPr>
              <a:t> 측정 및 환기</a:t>
            </a:r>
            <a:endParaRPr lang="en-US" altLang="ko-KR" sz="800" b="1" i="0" dirty="0" smtClean="0"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 bwMode="gray">
          <a:xfrm>
            <a:off x="3160399" y="8124371"/>
            <a:ext cx="2008831" cy="20588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800" b="1" i="0" dirty="0" smtClean="0">
                <a:latin typeface="+mn-ea"/>
                <a:ea typeface="+mn-ea"/>
              </a:rPr>
              <a:t>⑤ </a:t>
            </a:r>
            <a:r>
              <a:rPr lang="ko-KR" altLang="en-US" sz="800" b="1" i="0" dirty="0" smtClean="0">
                <a:latin typeface="+mn-ea"/>
                <a:ea typeface="+mn-ea"/>
              </a:rPr>
              <a:t>작업 시작</a:t>
            </a:r>
            <a:r>
              <a:rPr lang="en-US" altLang="ko-KR" sz="800" b="1" i="0" dirty="0" smtClean="0">
                <a:latin typeface="+mn-ea"/>
                <a:ea typeface="+mn-ea"/>
              </a:rPr>
              <a:t>/</a:t>
            </a:r>
            <a:r>
              <a:rPr lang="ko-KR" altLang="en-US" sz="800" b="1" i="0" dirty="0" smtClean="0">
                <a:latin typeface="+mn-ea"/>
                <a:ea typeface="+mn-ea"/>
              </a:rPr>
              <a:t>종료</a:t>
            </a:r>
            <a:endParaRPr lang="en-US" altLang="ko-KR" sz="800" b="1" i="0" dirty="0" smtClean="0">
              <a:latin typeface="+mn-ea"/>
              <a:ea typeface="+mn-ea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700124"/>
              </p:ext>
            </p:extLst>
          </p:nvPr>
        </p:nvGraphicFramePr>
        <p:xfrm>
          <a:off x="3160399" y="8341100"/>
          <a:ext cx="3128596" cy="965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149">
                  <a:extLst>
                    <a:ext uri="{9D8B030D-6E8A-4147-A177-3AD203B41FA5}">
                      <a16:colId xmlns:a16="http://schemas.microsoft.com/office/drawing/2014/main" val="702263259"/>
                    </a:ext>
                  </a:extLst>
                </a:gridCol>
                <a:gridCol w="782149">
                  <a:extLst>
                    <a:ext uri="{9D8B030D-6E8A-4147-A177-3AD203B41FA5}">
                      <a16:colId xmlns:a16="http://schemas.microsoft.com/office/drawing/2014/main" val="3823591191"/>
                    </a:ext>
                  </a:extLst>
                </a:gridCol>
                <a:gridCol w="782149">
                  <a:extLst>
                    <a:ext uri="{9D8B030D-6E8A-4147-A177-3AD203B41FA5}">
                      <a16:colId xmlns:a16="http://schemas.microsoft.com/office/drawing/2014/main" val="2158656093"/>
                    </a:ext>
                  </a:extLst>
                </a:gridCol>
                <a:gridCol w="782149">
                  <a:extLst>
                    <a:ext uri="{9D8B030D-6E8A-4147-A177-3AD203B41FA5}">
                      <a16:colId xmlns:a16="http://schemas.microsoft.com/office/drawing/2014/main" val="134081135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400" b="1" dirty="0" smtClean="0">
                          <a:solidFill>
                            <a:schemeClr val="tx1"/>
                          </a:solidFill>
                          <a:effectLst/>
                        </a:rPr>
                        <a:t>작업 시작</a:t>
                      </a:r>
                      <a:r>
                        <a:rPr lang="en-US" altLang="ko-KR" sz="400" b="1" dirty="0" smtClea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400" b="1" dirty="0" smtClean="0">
                          <a:solidFill>
                            <a:schemeClr val="tx1"/>
                          </a:solidFill>
                          <a:effectLst/>
                        </a:rPr>
                        <a:t>종료 시 안전 시설물 기준</a:t>
                      </a:r>
                      <a:endParaRPr lang="ko-KR" altLang="en-US" sz="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098231"/>
                  </a:ext>
                </a:extLst>
              </a:tr>
              <a:tr h="789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smtClean="0"/>
                        <a:t>안전구역 설정</a:t>
                      </a:r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smtClean="0"/>
                        <a:t>작업 전</a:t>
                      </a:r>
                      <a:r>
                        <a:rPr lang="en-US" altLang="ko-KR" sz="400" dirty="0" smtClean="0"/>
                        <a:t>/</a:t>
                      </a:r>
                      <a:r>
                        <a:rPr lang="ko-KR" altLang="en-US" sz="400" dirty="0" smtClean="0"/>
                        <a:t>중</a:t>
                      </a:r>
                      <a:r>
                        <a:rPr lang="en-US" altLang="ko-KR" sz="400" dirty="0" smtClean="0"/>
                        <a:t>/</a:t>
                      </a:r>
                      <a:r>
                        <a:rPr lang="ko-KR" altLang="en-US" sz="400" dirty="0" smtClean="0"/>
                        <a:t>후 </a:t>
                      </a:r>
                      <a:r>
                        <a:rPr lang="ko-KR" altLang="en-US" sz="400" dirty="0" err="1" smtClean="0"/>
                        <a:t>가스농도</a:t>
                      </a:r>
                      <a:r>
                        <a:rPr lang="ko-KR" altLang="en-US" sz="400" dirty="0" smtClean="0"/>
                        <a:t> 측정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err="1" smtClean="0"/>
                        <a:t>구조용</a:t>
                      </a:r>
                      <a:r>
                        <a:rPr lang="ko-KR" altLang="en-US" sz="400" dirty="0" smtClean="0"/>
                        <a:t> 삼각대</a:t>
                      </a:r>
                      <a:r>
                        <a:rPr lang="en-US" altLang="ko-KR" sz="400" dirty="0" smtClean="0"/>
                        <a:t>(</a:t>
                      </a:r>
                      <a:r>
                        <a:rPr lang="ko-KR" altLang="en-US" sz="400" dirty="0" smtClean="0"/>
                        <a:t>권고</a:t>
                      </a:r>
                      <a:r>
                        <a:rPr lang="en-US" altLang="ko-KR" sz="400" dirty="0" smtClean="0"/>
                        <a:t>)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" dirty="0" smtClean="0"/>
                        <a:t>작업 기준</a:t>
                      </a:r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777596"/>
                  </a:ext>
                </a:extLst>
              </a:tr>
              <a:tr h="771378">
                <a:tc>
                  <a:txBody>
                    <a:bodyPr/>
                    <a:lstStyle/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en-US" altLang="ko-KR" sz="400" dirty="0" smtClean="0"/>
                    </a:p>
                    <a:p>
                      <a:pPr algn="ctr" latinLnBrk="1"/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/>
                    </a:p>
                  </a:txBody>
                  <a:tcPr marL="36000" marR="36000" marT="18000" marB="18000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spc="-60" dirty="0" smtClean="0"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altLang="en-US" sz="600" spc="-60" dirty="0" smtClean="0">
                          <a:latin typeface="+mn-ea"/>
                          <a:ea typeface="+mn-ea"/>
                        </a:rPr>
                        <a:t>밀폐공간 작업 시</a:t>
                      </a:r>
                      <a:endParaRPr lang="en-US" altLang="ko-KR" sz="600" spc="-60" dirty="0" smtClean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600" spc="-6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600" spc="-60" dirty="0" smtClean="0">
                          <a:latin typeface="+mn-ea"/>
                          <a:ea typeface="+mn-ea"/>
                        </a:rPr>
                        <a:t> 작업자는 반드시</a:t>
                      </a:r>
                      <a:endParaRPr lang="en-US" altLang="ko-KR" sz="600" spc="-60" dirty="0" smtClean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600" spc="-6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600" spc="-6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600" spc="-60" dirty="0" err="1" smtClean="0">
                          <a:latin typeface="+mn-ea"/>
                          <a:ea typeface="+mn-ea"/>
                        </a:rPr>
                        <a:t>안전대를</a:t>
                      </a:r>
                      <a:r>
                        <a:rPr lang="ko-KR" altLang="en-US" sz="600" spc="-60" dirty="0" smtClean="0">
                          <a:latin typeface="+mn-ea"/>
                          <a:ea typeface="+mn-ea"/>
                        </a:rPr>
                        <a:t> 착용하고</a:t>
                      </a:r>
                      <a:endParaRPr lang="en-US" altLang="ko-KR" sz="600" spc="-60" dirty="0" smtClean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600" spc="-60" baseline="0" dirty="0" smtClean="0">
                          <a:latin typeface="+mn-ea"/>
                          <a:ea typeface="+mn-ea"/>
                        </a:rPr>
                        <a:t>   D</a:t>
                      </a:r>
                      <a:r>
                        <a:rPr lang="ko-KR" altLang="en-US" sz="600" spc="-60" baseline="0" dirty="0" smtClean="0">
                          <a:latin typeface="+mn-ea"/>
                          <a:ea typeface="+mn-ea"/>
                        </a:rPr>
                        <a:t>링에 </a:t>
                      </a:r>
                      <a:r>
                        <a:rPr lang="ko-KR" altLang="en-US" sz="600" spc="-60" baseline="0" dirty="0" err="1" smtClean="0">
                          <a:latin typeface="+mn-ea"/>
                          <a:ea typeface="+mn-ea"/>
                        </a:rPr>
                        <a:t>구명줄을</a:t>
                      </a:r>
                      <a:r>
                        <a:rPr lang="ko-KR" altLang="en-US" sz="600" spc="-60" baseline="0" dirty="0" smtClean="0">
                          <a:latin typeface="+mn-ea"/>
                          <a:ea typeface="+mn-ea"/>
                        </a:rPr>
                        <a:t> 체결</a:t>
                      </a:r>
                      <a:endParaRPr lang="en-US" altLang="ko-KR" sz="600" spc="-60" baseline="0" dirty="0" smtClean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600" spc="-60" baseline="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600" spc="-60" baseline="0" dirty="0" smtClean="0">
                          <a:latin typeface="+mn-ea"/>
                          <a:ea typeface="+mn-ea"/>
                        </a:rPr>
                        <a:t> 후 작업 진행</a:t>
                      </a:r>
                      <a:endParaRPr lang="ko-KR" altLang="en-US" sz="600" spc="-60" dirty="0"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93152"/>
                  </a:ext>
                </a:extLst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670" y="8581939"/>
            <a:ext cx="746688" cy="67939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2306" y="8670114"/>
            <a:ext cx="462443" cy="559752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958060" y="8581856"/>
            <a:ext cx="745200" cy="6800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256" y="8464745"/>
            <a:ext cx="1317072" cy="8922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75183" y="8464745"/>
            <a:ext cx="1315964" cy="887096"/>
          </a:xfrm>
          <a:prstGeom prst="rect">
            <a:avLst/>
          </a:prstGeom>
        </p:spPr>
      </p:pic>
      <p:sp>
        <p:nvSpPr>
          <p:cNvPr id="15" name="슬라이드 번호 개체 틀 14"/>
          <p:cNvSpPr>
            <a:spLocks noGrp="1"/>
          </p:cNvSpPr>
          <p:nvPr>
            <p:ph type="sldNum" sz="quarter" idx="11"/>
          </p:nvPr>
        </p:nvSpPr>
        <p:spPr/>
        <p:txBody>
          <a:bodyPr lIns="36000" rIns="36000">
            <a:spAutoFit/>
          </a:bodyPr>
          <a:lstStyle/>
          <a:p>
            <a:fld id="{3AC34AA3-01D7-4AD7-B34B-D28A69592E25}" type="slidenum">
              <a:rPr lang="en-US" altLang="ko-KR"/>
              <a:pPr/>
              <a:t>20</a:t>
            </a:fld>
            <a:endParaRPr lang="en-US" dirty="0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325640"/>
              </p:ext>
            </p:extLst>
          </p:nvPr>
        </p:nvGraphicFramePr>
        <p:xfrm>
          <a:off x="3146243" y="3073654"/>
          <a:ext cx="3150717" cy="12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15">
                  <a:extLst>
                    <a:ext uri="{9D8B030D-6E8A-4147-A177-3AD203B41FA5}">
                      <a16:colId xmlns:a16="http://schemas.microsoft.com/office/drawing/2014/main" val="2631042594"/>
                    </a:ext>
                  </a:extLst>
                </a:gridCol>
                <a:gridCol w="544949">
                  <a:extLst>
                    <a:ext uri="{9D8B030D-6E8A-4147-A177-3AD203B41FA5}">
                      <a16:colId xmlns:a16="http://schemas.microsoft.com/office/drawing/2014/main" val="4230177878"/>
                    </a:ext>
                  </a:extLst>
                </a:gridCol>
                <a:gridCol w="2414353">
                  <a:extLst>
                    <a:ext uri="{9D8B030D-6E8A-4147-A177-3AD203B41FA5}">
                      <a16:colId xmlns:a16="http://schemas.microsoft.com/office/drawing/2014/main" val="1930414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증빙 대상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 명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755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개인보호구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 작업자의 </a:t>
                      </a:r>
                      <a:r>
                        <a:rPr lang="ko-KR" altLang="en-US" sz="600" spc="-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개인보호구</a:t>
                      </a: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착용 모습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369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작업장 전경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안전시설물 및 장비 등 포함 작업장 전체 모습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618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위험성평가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 입간판 현장위험성평가서 기록</a:t>
                      </a: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600" spc="-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유해요인</a:t>
                      </a: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안전대책</a:t>
                      </a: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600" spc="-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51623"/>
                  </a:ext>
                </a:extLst>
              </a:tr>
              <a:tr h="123433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작업계획서</a:t>
                      </a: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및</a:t>
                      </a:r>
                      <a:endParaRPr lang="en-US" altLang="ko-KR" sz="600" spc="-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기타 서류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</a:t>
                      </a: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600" spc="-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공종</a:t>
                      </a: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600" spc="-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위험성평가</a:t>
                      </a: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600" spc="-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작업계획서</a:t>
                      </a: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600" spc="-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작업허가서</a:t>
                      </a: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 서류</a:t>
                      </a:r>
                      <a:endParaRPr lang="en-US" altLang="ko-KR" sz="600" spc="-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000"/>
                        </a:lnSpc>
                      </a:pP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중장비 사용 시 안전점검 체크리스트 포함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498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위험요인 교육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관리감독자가 현장위험성평가 기반 작업자에게 위험요인 공유</a:t>
                      </a: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교육하는 모습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41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 서명</a:t>
                      </a:r>
                      <a:endParaRPr lang="ko-KR" altLang="en-US" sz="6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000"/>
                        </a:lnSpc>
                      </a:pPr>
                      <a:r>
                        <a:rPr lang="ko-KR" altLang="en-US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 작업자의 </a:t>
                      </a:r>
                      <a:r>
                        <a:rPr lang="en-US" altLang="ko-KR" sz="600" spc="-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TBM</a:t>
                      </a:r>
                      <a:r>
                        <a:rPr lang="en-US" altLang="ko-KR" sz="600" spc="-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600" spc="-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공유</a:t>
                      </a:r>
                      <a:r>
                        <a:rPr lang="en-US" altLang="ko-KR" sz="600" spc="-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600" spc="-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 확인 서명</a:t>
                      </a:r>
                      <a:endParaRPr lang="en-US" altLang="ko-KR" sz="600" spc="-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338506"/>
                  </a:ext>
                </a:extLst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3524299" y="5786722"/>
            <a:ext cx="30652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※ </a:t>
            </a:r>
            <a:r>
              <a:rPr lang="ko-KR" altLang="ko-KR" sz="800" b="1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맨홀</a:t>
            </a:r>
            <a:r>
              <a:rPr lang="ko-KR" altLang="en-US" sz="800" b="1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 개폐는</a:t>
            </a:r>
            <a:r>
              <a:rPr lang="ko-KR" altLang="ko-KR" sz="800" b="1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 </a:t>
            </a:r>
            <a:r>
              <a:rPr lang="ko-KR" altLang="ko-KR" sz="800" b="1" dirty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어떠한 경우라도 손으로 작업 </a:t>
            </a:r>
            <a:r>
              <a:rPr lang="ko-KR" altLang="ko-KR" sz="800" b="1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불가</a:t>
            </a:r>
            <a:r>
              <a:rPr lang="en-US" altLang="ko-KR" sz="800" b="1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 </a:t>
            </a:r>
            <a:r>
              <a:rPr lang="ko-KR" altLang="en-US" sz="800" b="1" baseline="30000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맨홀 개폐기 활용</a:t>
            </a:r>
            <a:r>
              <a:rPr lang="ko-KR" altLang="ko-KR" sz="800" b="1" baseline="30000" dirty="0" smtClean="0">
                <a:solidFill>
                  <a:srgbClr val="FF0000"/>
                </a:solidFill>
                <a:ea typeface="맑은 고딕" panose="020B0503020000020004" pitchFamily="50" charset="-127"/>
                <a:cs typeface="Tahoma" panose="020B0604030504040204" pitchFamily="34" charset="0"/>
              </a:rPr>
              <a:t> </a:t>
            </a:r>
            <a:endParaRPr lang="ko-KR" altLang="en-US" sz="800" baseline="30000" dirty="0"/>
          </a:p>
        </p:txBody>
      </p:sp>
    </p:spTree>
    <p:extLst>
      <p:ext uri="{BB962C8B-B14F-4D97-AF65-F5344CB8AC3E}">
        <p14:creationId xmlns:p14="http://schemas.microsoft.com/office/powerpoint/2010/main" val="28401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 lIns="36000" rIns="36000"/>
          <a:lstStyle/>
          <a:p>
            <a:fld id="{3AC34AA3-01D7-4AD7-B34B-D28A69592E25}" type="slidenum">
              <a:rPr lang="en-US" altLang="ko-KR" smtClean="0"/>
              <a:pPr/>
              <a:t>21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6273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8_2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947" y="1011784"/>
            <a:ext cx="5942899" cy="7253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8_2]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밀폐공간 보호구 및 기타 안전장비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73350"/>
              </p:ext>
            </p:extLst>
          </p:nvPr>
        </p:nvGraphicFramePr>
        <p:xfrm>
          <a:off x="466947" y="1518548"/>
          <a:ext cx="5942898" cy="7711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421">
                  <a:extLst>
                    <a:ext uri="{9D8B030D-6E8A-4147-A177-3AD203B41FA5}">
                      <a16:colId xmlns:a16="http://schemas.microsoft.com/office/drawing/2014/main" val="484419364"/>
                    </a:ext>
                  </a:extLst>
                </a:gridCol>
                <a:gridCol w="907214">
                  <a:extLst>
                    <a:ext uri="{9D8B030D-6E8A-4147-A177-3AD203B41FA5}">
                      <a16:colId xmlns:a16="http://schemas.microsoft.com/office/drawing/2014/main" val="3456763349"/>
                    </a:ext>
                  </a:extLst>
                </a:gridCol>
                <a:gridCol w="3110448">
                  <a:extLst>
                    <a:ext uri="{9D8B030D-6E8A-4147-A177-3AD203B41FA5}">
                      <a16:colId xmlns:a16="http://schemas.microsoft.com/office/drawing/2014/main" val="1434914915"/>
                    </a:ext>
                  </a:extLst>
                </a:gridCol>
                <a:gridCol w="1036815">
                  <a:extLst>
                    <a:ext uri="{9D8B030D-6E8A-4147-A177-3AD203B41FA5}">
                      <a16:colId xmlns:a16="http://schemas.microsoft.com/office/drawing/2014/main" val="443924401"/>
                    </a:ext>
                  </a:extLst>
                </a:gridCol>
              </a:tblGrid>
              <a:tr h="296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장비명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 용도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087236"/>
                  </a:ext>
                </a:extLst>
              </a:tr>
              <a:tr h="74143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spc="-8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산소 및</a:t>
                      </a:r>
                      <a:endParaRPr lang="en-US" altLang="ko-KR" sz="1000" spc="-8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pc="-8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유해가스</a:t>
                      </a:r>
                      <a:endParaRPr lang="en-US" altLang="ko-KR" sz="1000" spc="-8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spc="-8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농도 측정</a:t>
                      </a:r>
                      <a:endParaRPr lang="ko-KR" altLang="en-US" sz="1000" spc="-8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산소농도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측정기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산소농도 측정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320010"/>
                  </a:ext>
                </a:extLst>
              </a:tr>
              <a:tr h="74143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혼합가스농도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측정기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산소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황화수소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일산화탄소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가연성가스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메탄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농도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측정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042750"/>
                  </a:ext>
                </a:extLst>
              </a:tr>
              <a:tr h="74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환기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공기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치환용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배풍기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밀폐공간내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신선한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외부공기로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치환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517477"/>
                  </a:ext>
                </a:extLst>
              </a:tr>
              <a:tr h="74143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호흡용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보호구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공기호흡기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밀폐공간내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재해자 구조 시 사용하거나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환기가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어려운 장소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작업 중에 유해가스 발생으로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질식위험이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있을 경우에 사용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0372800"/>
                  </a:ext>
                </a:extLst>
              </a:tr>
              <a:tr h="74143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송기마스크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807675"/>
                  </a:ext>
                </a:extLst>
              </a:tr>
              <a:tr h="74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출입통제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관계자외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출입금지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표지판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밀폐공간 작업장소에서의 작업자 외 출입 통제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553435"/>
                  </a:ext>
                </a:extLst>
              </a:tr>
              <a:tr h="74143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필요장비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무전기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감시자와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밀폐공간내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작업자와의 상호 연락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47945"/>
                  </a:ext>
                </a:extLst>
              </a:tr>
              <a:tr h="74143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휴대용 랜턴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 확보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52780"/>
                  </a:ext>
                </a:extLst>
              </a:tr>
              <a:tr h="74143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구명밧줄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재해자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구조용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358973"/>
                  </a:ext>
                </a:extLst>
              </a:tr>
              <a:tr h="74143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구조용삼각대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윈치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재해자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구조용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08230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596" y="1842552"/>
            <a:ext cx="693582" cy="6530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721" y="2627986"/>
            <a:ext cx="753330" cy="5960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21" y="3356426"/>
            <a:ext cx="750661" cy="6341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596" y="4083031"/>
            <a:ext cx="701785" cy="6742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596" y="4831276"/>
            <a:ext cx="730398" cy="6684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8934" y="5573721"/>
            <a:ext cx="780268" cy="6414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2596" y="6309774"/>
            <a:ext cx="734597" cy="6426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2705" y="7046982"/>
            <a:ext cx="858806" cy="6892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8609" y="7798318"/>
            <a:ext cx="831635" cy="6594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0176" y="8519875"/>
            <a:ext cx="566356" cy="6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304386" y="9529636"/>
            <a:ext cx="513420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22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6273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8_3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947" y="1011784"/>
            <a:ext cx="5942899" cy="7104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8_3]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b="1" kern="0" dirty="0" smtClean="0">
                <a:latin typeface="+mn-ea"/>
                <a:ea typeface="+mn-ea"/>
              </a:rPr>
              <a:t>  </a:t>
            </a:r>
            <a:r>
              <a:rPr lang="en-US" altLang="ko-KR" sz="1000" kern="0" dirty="0">
                <a:latin typeface="+mn-ea"/>
                <a:ea typeface="+mn-ea"/>
              </a:rPr>
              <a:t>[</a:t>
            </a:r>
            <a:r>
              <a:rPr lang="ko-KR" altLang="en-US" sz="1000" dirty="0" smtClean="0">
                <a:latin typeface="+mn-ea"/>
                <a:ea typeface="+mn-ea"/>
              </a:rPr>
              <a:t>밀폐공간 </a:t>
            </a:r>
            <a:r>
              <a:rPr lang="ko-KR" altLang="en-US" sz="1000" dirty="0">
                <a:latin typeface="+mn-ea"/>
                <a:ea typeface="+mn-ea"/>
              </a:rPr>
              <a:t>작업 응급 상황 </a:t>
            </a:r>
            <a:r>
              <a:rPr lang="ko-KR" altLang="en-US" sz="1000" dirty="0" smtClean="0">
                <a:latin typeface="+mn-ea"/>
                <a:ea typeface="+mn-ea"/>
              </a:rPr>
              <a:t>조치</a:t>
            </a:r>
            <a:r>
              <a:rPr lang="en-US" altLang="ko-KR" sz="1000" dirty="0" smtClean="0">
                <a:latin typeface="+mn-ea"/>
                <a:ea typeface="+mn-ea"/>
              </a:rPr>
              <a:t>]</a:t>
            </a:r>
            <a:endParaRPr lang="en-US" altLang="ko-KR" sz="1000" kern="0" dirty="0" smtClean="0">
              <a:latin typeface="+mn-ea"/>
              <a:ea typeface="+mn-ea"/>
            </a:endParaRPr>
          </a:p>
          <a:p>
            <a:pPr eaLnBrk="1" hangingPunct="1">
              <a:spcBef>
                <a:spcPts val="400"/>
              </a:spcBef>
            </a:pPr>
            <a:r>
              <a:rPr lang="ko-KR" altLang="en-US" sz="12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>
                <a:latin typeface="+mn-ea"/>
                <a:ea typeface="+mn-ea"/>
              </a:rPr>
              <a:t>○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응급처치 방법</a:t>
            </a:r>
            <a:endParaRPr lang="en-US" altLang="ko-KR" sz="1000" dirty="0">
              <a:latin typeface="+mn-ea"/>
              <a:ea typeface="+mn-ea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1.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응급비상체계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- </a:t>
            </a:r>
            <a:r>
              <a:rPr lang="ko-KR" altLang="en-US" sz="1000" dirty="0">
                <a:ea typeface="맑은 고딕" panose="020B0503020000020004" pitchFamily="50" charset="-127"/>
              </a:rPr>
              <a:t>밀폐공간 작업장에서는 응급 재해자가 발생하였을 때는 병원 또는 </a:t>
            </a:r>
            <a:r>
              <a:rPr lang="en-US" altLang="ko-KR" sz="1000" dirty="0">
                <a:ea typeface="맑은 고딕" panose="020B0503020000020004" pitchFamily="50" charset="-127"/>
              </a:rPr>
              <a:t>119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구조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대에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연락과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동시에 </a:t>
            </a:r>
            <a:r>
              <a:rPr lang="ko-KR" altLang="en-US" sz="1000" dirty="0">
                <a:ea typeface="맑은 고딕" panose="020B0503020000020004" pitchFamily="50" charset="-127"/>
              </a:rPr>
              <a:t>의사의 치료를 받을 수 있도록 하기 전까지 적절한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조치를 </a:t>
            </a:r>
            <a:r>
              <a:rPr lang="ko-KR" altLang="en-US" sz="1000" dirty="0">
                <a:ea typeface="맑은 고딕" panose="020B0503020000020004" pitchFamily="50" charset="-127"/>
              </a:rPr>
              <a:t>하여야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함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-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보고체계에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따라 사고 발생 내역 보고 시행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(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응급 상황 시 선 조치 후 보고 시행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)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2. </a:t>
            </a:r>
            <a:r>
              <a:rPr lang="ko-KR" altLang="en-US" sz="1000" dirty="0">
                <a:ea typeface="맑은 고딕" panose="020B0503020000020004" pitchFamily="50" charset="-127"/>
              </a:rPr>
              <a:t>응급처치 시 주의사항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    ① </a:t>
            </a:r>
            <a:r>
              <a:rPr lang="ko-KR" altLang="en-US" sz="1000" dirty="0">
                <a:ea typeface="맑은 고딕" panose="020B0503020000020004" pitchFamily="50" charset="-127"/>
              </a:rPr>
              <a:t>부상자가 의식이 있는지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확인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</a:t>
            </a:r>
            <a:r>
              <a:rPr lang="en-US" altLang="ko-KR" sz="1000" dirty="0">
                <a:ea typeface="맑은 고딕" panose="020B0503020000020004" pitchFamily="50" charset="-127"/>
              </a:rPr>
              <a:t>② </a:t>
            </a:r>
            <a:r>
              <a:rPr lang="ko-KR" altLang="en-US" sz="1000" dirty="0">
                <a:ea typeface="맑은 고딕" panose="020B0503020000020004" pitchFamily="50" charset="-127"/>
              </a:rPr>
              <a:t>호흡하고 있는지 확인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☞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호흡이 정지되어 있으면 머리를 뒤로 젖히거나 아래턱을 밀어내어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기도를 열어주고 다시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 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확인하여야 한다</a:t>
            </a:r>
            <a:r>
              <a:rPr lang="en-US" altLang="ko-KR" sz="1000" dirty="0">
                <a:ea typeface="맑은 고딕" panose="020B0503020000020004" pitchFamily="50" charset="-127"/>
              </a:rPr>
              <a:t>.</a:t>
            </a: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③ </a:t>
            </a:r>
            <a:r>
              <a:rPr lang="ko-KR" altLang="en-US" sz="1000" dirty="0">
                <a:ea typeface="맑은 고딕" panose="020B0503020000020004" pitchFamily="50" charset="-127"/>
              </a:rPr>
              <a:t>출혈의 유무를 살펴본다</a:t>
            </a:r>
            <a:r>
              <a:rPr lang="en-US" altLang="ko-KR" sz="1000" dirty="0">
                <a:ea typeface="맑은 고딕" panose="020B0503020000020004" pitchFamily="50" charset="-127"/>
              </a:rPr>
              <a:t>.</a:t>
            </a: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④ </a:t>
            </a:r>
            <a:r>
              <a:rPr lang="ko-KR" altLang="en-US" sz="1000" dirty="0">
                <a:ea typeface="맑은 고딕" panose="020B0503020000020004" pitchFamily="50" charset="-127"/>
              </a:rPr>
              <a:t>맥을 짚어본다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☞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맥박이 뛰지 않는다고 느낄 때는 동공을 살펴본다</a:t>
            </a:r>
            <a:r>
              <a:rPr lang="en-US" altLang="ko-KR" sz="1000" dirty="0">
                <a:ea typeface="맑은 고딕" panose="020B0503020000020004" pitchFamily="50" charset="-127"/>
              </a:rPr>
              <a:t>.</a:t>
            </a: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※ </a:t>
            </a:r>
            <a:r>
              <a:rPr lang="ko-KR" altLang="en-US" sz="1000" dirty="0">
                <a:ea typeface="맑은 고딕" panose="020B0503020000020004" pitchFamily="50" charset="-127"/>
              </a:rPr>
              <a:t>동공이 크게 벌어져 있으면 위험하고 동공의 크기가 좌우 틀리면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뇌에 </a:t>
            </a:r>
            <a:r>
              <a:rPr lang="ko-KR" altLang="en-US" sz="1000" dirty="0">
                <a:ea typeface="맑은 고딕" panose="020B0503020000020004" pitchFamily="50" charset="-127"/>
              </a:rPr>
              <a:t>이상이 있는 경우 임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⑤ </a:t>
            </a:r>
            <a:r>
              <a:rPr lang="ko-KR" altLang="en-US" sz="1000" dirty="0">
                <a:ea typeface="맑은 고딕" panose="020B0503020000020004" pitchFamily="50" charset="-127"/>
              </a:rPr>
              <a:t>재해자의 체온을 유지하도록 보온하여야 한다</a:t>
            </a:r>
            <a:r>
              <a:rPr lang="en-US" altLang="ko-KR" sz="1000" dirty="0">
                <a:ea typeface="맑은 고딕" panose="020B0503020000020004" pitchFamily="50" charset="-127"/>
              </a:rPr>
              <a:t>.</a:t>
            </a:r>
          </a:p>
          <a:p>
            <a:pPr eaLnBrk="1" hangingPunct="1">
              <a:spcBef>
                <a:spcPts val="400"/>
              </a:spcBef>
            </a:pPr>
            <a:r>
              <a:rPr lang="en-US" altLang="ko-KR" sz="1000" b="1" dirty="0">
                <a:ea typeface="맑은 고딕" panose="020B0503020000020004" pitchFamily="50" charset="-127"/>
              </a:rPr>
              <a:t>   </a:t>
            </a:r>
            <a:r>
              <a:rPr lang="en-US" altLang="ko-KR" sz="1000" b="1" dirty="0" smtClean="0">
                <a:ea typeface="맑은 고딕" panose="020B0503020000020004" pitchFamily="50" charset="-127"/>
              </a:rPr>
              <a:t>   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※ </a:t>
            </a:r>
            <a:r>
              <a:rPr lang="ko-KR" altLang="en-US" sz="1000" dirty="0">
                <a:ea typeface="맑은 고딕" panose="020B0503020000020004" pitchFamily="50" charset="-127"/>
              </a:rPr>
              <a:t>안전장구 미착용 시 질식 재해자  구조 중 </a:t>
            </a:r>
            <a:r>
              <a:rPr lang="en-US" altLang="ko-KR" sz="1000" dirty="0">
                <a:ea typeface="맑은 고딕" panose="020B0503020000020004" pitchFamily="50" charset="-127"/>
              </a:rPr>
              <a:t>2</a:t>
            </a:r>
            <a:r>
              <a:rPr lang="ko-KR" altLang="en-US" sz="1000" dirty="0">
                <a:ea typeface="맑은 고딕" panose="020B0503020000020004" pitchFamily="50" charset="-127"/>
              </a:rPr>
              <a:t>차 재해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발생 우려로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근로자의 안전이 확보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되지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    않은 </a:t>
            </a:r>
            <a:r>
              <a:rPr lang="ko-KR" altLang="en-US" sz="1000" dirty="0">
                <a:ea typeface="맑은 고딕" panose="020B0503020000020004" pitchFamily="50" charset="-127"/>
              </a:rPr>
              <a:t>상태에서는 절대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진입금지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☞ 작업자는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구명줄을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안전고리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D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링에 체결 후 밀폐공간 작업을 진행하고 응급상황 발생 시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     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구명줄을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활용하여 재해자 구조 시행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3.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심정지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시 심폐소생술 시행 순서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eaLnBrk="1" hangingPunct="1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 -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심폐소생술은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심정지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이후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4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분 이내에 시행되어야 합니다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endParaRPr lang="ko-KR" altLang="en-US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    -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자동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심장충격기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사용법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grpSp>
        <p:nvGrpSpPr>
          <p:cNvPr id="6" name="그룹 1007"/>
          <p:cNvGrpSpPr/>
          <p:nvPr/>
        </p:nvGrpSpPr>
        <p:grpSpPr>
          <a:xfrm>
            <a:off x="642558" y="5795413"/>
            <a:ext cx="5572886" cy="1360821"/>
            <a:chOff x="611467" y="2950516"/>
            <a:chExt cx="7262781" cy="1698693"/>
          </a:xfrm>
        </p:grpSpPr>
        <p:pic>
          <p:nvPicPr>
            <p:cNvPr id="7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467" y="2950516"/>
              <a:ext cx="7262781" cy="1698693"/>
            </a:xfrm>
            <a:prstGeom prst="rect">
              <a:avLst/>
            </a:prstGeom>
          </p:spPr>
        </p:pic>
      </p:grpSp>
      <p:grpSp>
        <p:nvGrpSpPr>
          <p:cNvPr id="8" name="그룹 1010"/>
          <p:cNvGrpSpPr/>
          <p:nvPr/>
        </p:nvGrpSpPr>
        <p:grpSpPr>
          <a:xfrm>
            <a:off x="630539" y="7480239"/>
            <a:ext cx="5584905" cy="1861134"/>
            <a:chOff x="611467" y="5108954"/>
            <a:chExt cx="7262781" cy="3123804"/>
          </a:xfrm>
        </p:grpSpPr>
        <p:pic>
          <p:nvPicPr>
            <p:cNvPr id="9" name="Object 3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1467" y="5108954"/>
              <a:ext cx="7262781" cy="3123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21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 lIns="36000" rIns="36000"/>
          <a:lstStyle/>
          <a:p>
            <a:fld id="{3AC34AA3-01D7-4AD7-B34B-D28A69592E25}" type="slidenum">
              <a:rPr lang="en-US" altLang="ko-KR" smtClean="0"/>
              <a:pPr/>
              <a:t>23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6273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443940"/>
            <a:ext cx="1694418" cy="4777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9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54" y="1160214"/>
            <a:ext cx="5942899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원문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9]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   </a:t>
            </a: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b="1" kern="0" dirty="0">
                <a:ea typeface="맑은 고딕" panose="020B0503020000020004" pitchFamily="50" charset="-127"/>
              </a:rPr>
              <a:t>9</a:t>
            </a:r>
            <a:r>
              <a:rPr lang="en-US" altLang="ko-KR" sz="10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000" b="1" kern="0" dirty="0" err="1" smtClean="0">
                <a:ea typeface="맑은 고딕" panose="020B0503020000020004" pitchFamily="50" charset="-127"/>
              </a:rPr>
              <a:t>하절기</a:t>
            </a:r>
            <a:r>
              <a:rPr lang="ko-KR" altLang="en-US" sz="1000" b="1" kern="0" dirty="0" smtClean="0">
                <a:ea typeface="맑은 고딕" panose="020B0503020000020004" pitchFamily="50" charset="-127"/>
              </a:rPr>
              <a:t> 체감온도 </a:t>
            </a:r>
            <a:r>
              <a:rPr lang="en-US" altLang="ko-KR" sz="1000" b="1" kern="0" dirty="0" smtClean="0">
                <a:ea typeface="맑은 고딕" panose="020B0503020000020004" pitchFamily="50" charset="-127"/>
              </a:rPr>
              <a:t>35</a:t>
            </a:r>
            <a:r>
              <a:rPr lang="ko-KR" altLang="en-US" sz="1000" b="1" kern="0" dirty="0" smtClean="0">
                <a:ea typeface="맑은 고딕" panose="020B0503020000020004" pitchFamily="50" charset="-127"/>
              </a:rPr>
              <a:t>도 이상 및 동절기 </a:t>
            </a:r>
            <a:r>
              <a:rPr lang="en-US" altLang="ko-KR" sz="1000" b="1" kern="0" dirty="0" smtClean="0">
                <a:ea typeface="맑은 고딕" panose="020B0503020000020004" pitchFamily="50" charset="-127"/>
              </a:rPr>
              <a:t>-12</a:t>
            </a:r>
            <a:r>
              <a:rPr lang="ko-KR" altLang="en-US" sz="1000" b="1" kern="0" dirty="0" smtClean="0">
                <a:ea typeface="맑은 고딕" panose="020B0503020000020004" pitchFamily="50" charset="-127"/>
              </a:rPr>
              <a:t>도 이하 시 불가피한 경우 외 </a:t>
            </a:r>
            <a:r>
              <a:rPr lang="ko-KR" altLang="en-US" sz="1000" b="1" kern="0" dirty="0" err="1">
                <a:ea typeface="맑은 고딕" panose="020B0503020000020004" pitchFamily="50" charset="-127"/>
              </a:rPr>
              <a:t>옥외작업을</a:t>
            </a:r>
            <a:r>
              <a:rPr lang="ko-KR" altLang="en-US" sz="1000" b="1" kern="0" dirty="0">
                <a:ea typeface="맑은 고딕" panose="020B0503020000020004" pitchFamily="50" charset="-127"/>
              </a:rPr>
              <a:t> 금지한다</a:t>
            </a:r>
            <a:r>
              <a:rPr lang="en-US" altLang="ko-KR" sz="1000" b="1" kern="0" dirty="0" smtClean="0"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ts val="1400"/>
              </a:lnSpc>
              <a:spcBef>
                <a:spcPts val="400"/>
              </a:spcBef>
            </a:pPr>
            <a:r>
              <a:rPr lang="en-US" altLang="ko-KR" sz="1000" b="1" kern="0" spc="-50" dirty="0" smtClean="0">
                <a:latin typeface="+mn-ea"/>
                <a:ea typeface="+mn-ea"/>
              </a:rPr>
              <a:t>        </a:t>
            </a:r>
            <a:r>
              <a:rPr lang="en-US" altLang="ko-KR" sz="1000" spc="-50" dirty="0">
                <a:latin typeface="+mn-ea"/>
                <a:ea typeface="+mn-ea"/>
              </a:rPr>
              <a:t>- </a:t>
            </a:r>
            <a:r>
              <a:rPr lang="ko-KR" altLang="en-US" sz="1000" spc="-50" dirty="0" err="1">
                <a:latin typeface="+mn-ea"/>
                <a:ea typeface="+mn-ea"/>
              </a:rPr>
              <a:t>옥외작업은</a:t>
            </a:r>
            <a:r>
              <a:rPr lang="ko-KR" altLang="en-US" sz="1000" spc="-50" dirty="0">
                <a:latin typeface="+mn-ea"/>
                <a:ea typeface="+mn-ea"/>
              </a:rPr>
              <a:t> 불가피한 경우에만 시행을 하고 반드시 </a:t>
            </a:r>
            <a:r>
              <a:rPr lang="en-US" altLang="ko-KR" sz="1000" spc="-50" dirty="0">
                <a:latin typeface="+mn-ea"/>
                <a:ea typeface="+mn-ea"/>
              </a:rPr>
              <a:t>2</a:t>
            </a:r>
            <a:r>
              <a:rPr lang="ko-KR" altLang="en-US" sz="1000" spc="-50" dirty="0">
                <a:latin typeface="+mn-ea"/>
                <a:ea typeface="+mn-ea"/>
              </a:rPr>
              <a:t>인 </a:t>
            </a:r>
            <a:r>
              <a:rPr lang="en-US" altLang="ko-KR" sz="1000" spc="-50" dirty="0">
                <a:latin typeface="+mn-ea"/>
                <a:ea typeface="+mn-ea"/>
              </a:rPr>
              <a:t>1</a:t>
            </a:r>
            <a:r>
              <a:rPr lang="ko-KR" altLang="en-US" sz="1000" spc="-50" dirty="0">
                <a:latin typeface="+mn-ea"/>
                <a:ea typeface="+mn-ea"/>
              </a:rPr>
              <a:t>조 작업을 시행하여야 한다</a:t>
            </a:r>
            <a:r>
              <a:rPr lang="en-US" altLang="ko-KR" sz="1000" spc="-50" dirty="0">
                <a:latin typeface="+mn-ea"/>
                <a:ea typeface="+mn-ea"/>
              </a:rPr>
              <a:t>. </a:t>
            </a:r>
          </a:p>
          <a:p>
            <a:pPr>
              <a:lnSpc>
                <a:spcPts val="1400"/>
              </a:lnSpc>
            </a:pPr>
            <a:r>
              <a:rPr lang="en-US" altLang="ko-KR" sz="1000" spc="-50" dirty="0" smtClean="0">
                <a:latin typeface="+mn-ea"/>
                <a:ea typeface="+mn-ea"/>
              </a:rPr>
              <a:t>        - </a:t>
            </a:r>
            <a:r>
              <a:rPr lang="ko-KR" altLang="en-US" sz="1000" spc="-50" dirty="0">
                <a:latin typeface="+mn-ea"/>
                <a:ea typeface="+mn-ea"/>
              </a:rPr>
              <a:t>열사병 등 </a:t>
            </a:r>
            <a:r>
              <a:rPr lang="ko-KR" altLang="en-US" sz="1000" spc="-50" dirty="0" err="1">
                <a:latin typeface="+mn-ea"/>
                <a:ea typeface="+mn-ea"/>
              </a:rPr>
              <a:t>온열질환</a:t>
            </a:r>
            <a:r>
              <a:rPr lang="ko-KR" altLang="en-US" sz="1000" spc="-50" dirty="0">
                <a:latin typeface="+mn-ea"/>
                <a:ea typeface="+mn-ea"/>
              </a:rPr>
              <a:t> </a:t>
            </a:r>
            <a:r>
              <a:rPr lang="ko-KR" altLang="en-US" sz="1000" spc="-50" dirty="0" err="1">
                <a:latin typeface="+mn-ea"/>
                <a:ea typeface="+mn-ea"/>
              </a:rPr>
              <a:t>민감군은</a:t>
            </a:r>
            <a:r>
              <a:rPr lang="ko-KR" altLang="en-US" sz="1000" spc="-50" dirty="0">
                <a:latin typeface="+mn-ea"/>
                <a:ea typeface="+mn-ea"/>
              </a:rPr>
              <a:t> 옥외작업에서 제외해야 한다</a:t>
            </a:r>
            <a:r>
              <a:rPr lang="en-US" altLang="ko-KR" sz="1000" spc="-50" dirty="0">
                <a:latin typeface="+mn-ea"/>
                <a:ea typeface="+mn-ea"/>
              </a:rPr>
              <a:t>. </a:t>
            </a:r>
          </a:p>
          <a:p>
            <a:pPr>
              <a:lnSpc>
                <a:spcPts val="1400"/>
              </a:lnSpc>
            </a:pPr>
            <a:r>
              <a:rPr lang="en-US" altLang="ko-KR" sz="1000" spc="-50" dirty="0" smtClean="0">
                <a:latin typeface="+mn-ea"/>
                <a:ea typeface="+mn-ea"/>
              </a:rPr>
              <a:t>        - </a:t>
            </a:r>
            <a:r>
              <a:rPr lang="ko-KR" altLang="en-US" sz="1000" spc="-50" dirty="0">
                <a:latin typeface="+mn-ea"/>
                <a:ea typeface="+mn-ea"/>
              </a:rPr>
              <a:t>고용노동부 이행가이드를 준수하되</a:t>
            </a:r>
            <a:r>
              <a:rPr lang="en-US" altLang="ko-KR" sz="1000" spc="-50" dirty="0">
                <a:latin typeface="+mn-ea"/>
                <a:ea typeface="+mn-ea"/>
              </a:rPr>
              <a:t>, </a:t>
            </a:r>
            <a:r>
              <a:rPr lang="ko-KR" altLang="en-US" sz="1000" spc="-50" dirty="0">
                <a:latin typeface="+mn-ea"/>
                <a:ea typeface="+mn-ea"/>
              </a:rPr>
              <a:t>필요 시 </a:t>
            </a:r>
            <a:r>
              <a:rPr lang="ko-KR" altLang="en-US" sz="1000" spc="-50" dirty="0" err="1">
                <a:latin typeface="+mn-ea"/>
                <a:ea typeface="+mn-ea"/>
              </a:rPr>
              <a:t>관리감독자</a:t>
            </a:r>
            <a:r>
              <a:rPr lang="ko-KR" altLang="en-US" sz="1000" spc="-50" dirty="0">
                <a:latin typeface="+mn-ea"/>
                <a:ea typeface="+mn-ea"/>
              </a:rPr>
              <a:t> 승인 후 작업 할 수 있다</a:t>
            </a:r>
            <a:r>
              <a:rPr lang="en-US" altLang="ko-KR" sz="1000" spc="-50" dirty="0">
                <a:latin typeface="+mn-ea"/>
                <a:ea typeface="+mn-ea"/>
              </a:rPr>
              <a:t>. </a:t>
            </a:r>
            <a:endParaRPr lang="en-US" altLang="ko-KR" sz="1000" b="1" kern="0" spc="-50" dirty="0">
              <a:latin typeface="+mn-ea"/>
              <a:ea typeface="+mn-ea"/>
            </a:endParaRPr>
          </a:p>
          <a:p>
            <a:pPr latinLnBrk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-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옥외작업</a:t>
            </a:r>
            <a:r>
              <a:rPr lang="ko-KR" altLang="en-US" sz="1000" kern="0" dirty="0">
                <a:ea typeface="맑은 고딕" panose="020B0503020000020004" pitchFamily="50" charset="-127"/>
              </a:rPr>
              <a:t> 금지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기준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lnSpc>
                <a:spcPts val="1400"/>
              </a:lnSpc>
            </a:pPr>
            <a:r>
              <a:rPr lang="en-US" altLang="ko-KR" sz="1000" kern="0" dirty="0" smtClean="0">
                <a:latin typeface="+mn-ea"/>
                <a:ea typeface="+mn-ea"/>
              </a:rPr>
              <a:t>        </a:t>
            </a:r>
            <a:r>
              <a:rPr lang="en-US" altLang="ko-KR" sz="1000" dirty="0" smtClean="0">
                <a:latin typeface="+mn-ea"/>
                <a:ea typeface="+mn-ea"/>
              </a:rPr>
              <a:t>- </a:t>
            </a:r>
            <a:r>
              <a:rPr lang="ko-KR" altLang="en-US" sz="1000" dirty="0" smtClean="0">
                <a:latin typeface="+mn-ea"/>
                <a:ea typeface="+mn-ea"/>
              </a:rPr>
              <a:t>강풍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en-US" sz="1000" dirty="0">
                <a:latin typeface="+mn-ea"/>
                <a:ea typeface="+mn-ea"/>
              </a:rPr>
              <a:t>태풍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en-US" sz="1000" dirty="0">
                <a:latin typeface="+mn-ea"/>
                <a:ea typeface="+mn-ea"/>
              </a:rPr>
              <a:t>호우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en-US" sz="1000" dirty="0">
                <a:latin typeface="+mn-ea"/>
                <a:ea typeface="+mn-ea"/>
              </a:rPr>
              <a:t>폭설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en-US" sz="1000" dirty="0">
                <a:latin typeface="+mn-ea"/>
                <a:ea typeface="+mn-ea"/>
              </a:rPr>
              <a:t>해일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en-US" sz="1000" dirty="0">
                <a:latin typeface="+mn-ea"/>
                <a:ea typeface="+mn-ea"/>
              </a:rPr>
              <a:t>지진 등 기상특보 발령 시 </a:t>
            </a:r>
            <a:r>
              <a:rPr lang="ko-KR" altLang="en-US" sz="1000" dirty="0" err="1">
                <a:latin typeface="+mn-ea"/>
                <a:ea typeface="+mn-ea"/>
              </a:rPr>
              <a:t>옥외작업을</a:t>
            </a:r>
            <a:r>
              <a:rPr lang="ko-KR" altLang="en-US" sz="1000" dirty="0">
                <a:latin typeface="+mn-ea"/>
                <a:ea typeface="+mn-ea"/>
              </a:rPr>
              <a:t> 중지해야 한다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>
              <a:lnSpc>
                <a:spcPts val="1400"/>
              </a:lnSpc>
            </a:pPr>
            <a:r>
              <a:rPr lang="en-US" altLang="ko-KR" sz="1000" dirty="0" smtClean="0">
                <a:latin typeface="+mn-ea"/>
                <a:ea typeface="+mn-ea"/>
              </a:rPr>
              <a:t>        - </a:t>
            </a:r>
            <a:r>
              <a:rPr lang="ko-KR" altLang="en-US" sz="1000" dirty="0" smtClean="0">
                <a:latin typeface="+mn-ea"/>
                <a:ea typeface="+mn-ea"/>
              </a:rPr>
              <a:t>미세먼지 </a:t>
            </a:r>
            <a:r>
              <a:rPr lang="ko-KR" altLang="en-US" sz="1000" dirty="0">
                <a:latin typeface="+mn-ea"/>
                <a:ea typeface="+mn-ea"/>
              </a:rPr>
              <a:t>경보발령 시 마스크 착용 및 작업시간을 단축 할 수 있다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  <a:endParaRPr lang="en-US" altLang="ko-KR" sz="1000" kern="0" dirty="0"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735984"/>
              </p:ext>
            </p:extLst>
          </p:nvPr>
        </p:nvGraphicFramePr>
        <p:xfrm>
          <a:off x="878808" y="2425761"/>
          <a:ext cx="501263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438">
                  <a:extLst>
                    <a:ext uri="{9D8B030D-6E8A-4147-A177-3AD203B41FA5}">
                      <a16:colId xmlns:a16="http://schemas.microsoft.com/office/drawing/2014/main" val="4035206372"/>
                    </a:ext>
                  </a:extLst>
                </a:gridCol>
                <a:gridCol w="835438">
                  <a:extLst>
                    <a:ext uri="{9D8B030D-6E8A-4147-A177-3AD203B41FA5}">
                      <a16:colId xmlns:a16="http://schemas.microsoft.com/office/drawing/2014/main" val="1925581716"/>
                    </a:ext>
                  </a:extLst>
                </a:gridCol>
                <a:gridCol w="1343065">
                  <a:extLst>
                    <a:ext uri="{9D8B030D-6E8A-4147-A177-3AD203B41FA5}">
                      <a16:colId xmlns:a16="http://schemas.microsoft.com/office/drawing/2014/main" val="4128249774"/>
                    </a:ext>
                  </a:extLst>
                </a:gridCol>
                <a:gridCol w="1998689">
                  <a:extLst>
                    <a:ext uri="{9D8B030D-6E8A-4147-A177-3AD203B41FA5}">
                      <a16:colId xmlns:a16="http://schemas.microsoft.com/office/drawing/2014/main" val="692328072"/>
                    </a:ext>
                  </a:extLst>
                </a:gridCol>
              </a:tblGrid>
              <a:tr h="19440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기준온도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704162"/>
                  </a:ext>
                </a:extLst>
              </a:tr>
              <a:tr h="19440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기온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하절기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체감온도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 이상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무더위 시간대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(14~17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649851"/>
                  </a:ext>
                </a:extLst>
              </a:tr>
              <a:tr h="1944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동절기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-12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 이하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98021"/>
                  </a:ext>
                </a:extLst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 bwMode="auto">
          <a:xfrm>
            <a:off x="448154" y="3705879"/>
            <a:ext cx="5961692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466947" y="3786582"/>
            <a:ext cx="5942899" cy="5611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9]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하계철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및 동절기 등 기온 관련 기준은 기상청 체감 기준을 적용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체감 </a:t>
            </a:r>
            <a:r>
              <a:rPr lang="ko-KR" altLang="en-US" sz="1000" kern="0" dirty="0">
                <a:ea typeface="맑은 고딕" panose="020B0503020000020004" pitchFamily="50" charset="-127"/>
              </a:rPr>
              <a:t>시범 적용 중</a:t>
            </a:r>
            <a:r>
              <a:rPr lang="en-US" altLang="ko-KR" sz="1000" kern="0" dirty="0">
                <a:ea typeface="맑은 고딕" panose="020B0503020000020004" pitchFamily="50" charset="-127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-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하절기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기준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-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동절기 기준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참고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상황별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RM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등급 참조</a:t>
            </a:r>
            <a:endParaRPr lang="en-US" altLang="ko-KR" sz="1000" kern="0" dirty="0">
              <a:ea typeface="맑은 고딕" panose="020B0503020000020004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37608"/>
              </p:ext>
            </p:extLst>
          </p:nvPr>
        </p:nvGraphicFramePr>
        <p:xfrm>
          <a:off x="577756" y="4451285"/>
          <a:ext cx="5767289" cy="21766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2414">
                  <a:extLst>
                    <a:ext uri="{9D8B030D-6E8A-4147-A177-3AD203B41FA5}">
                      <a16:colId xmlns:a16="http://schemas.microsoft.com/office/drawing/2014/main" val="3580448019"/>
                    </a:ext>
                  </a:extLst>
                </a:gridCol>
                <a:gridCol w="4924875">
                  <a:extLst>
                    <a:ext uri="{9D8B030D-6E8A-4147-A177-3AD203B41FA5}">
                      <a16:colId xmlns:a16="http://schemas.microsoft.com/office/drawing/2014/main" val="3591686099"/>
                    </a:ext>
                  </a:extLst>
                </a:gridCol>
              </a:tblGrid>
              <a:tr h="14191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대응 요령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673717"/>
                  </a:ext>
                </a:extLst>
              </a:tr>
              <a:tr h="50771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관심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① 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충분한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수분 섭취를 위하여 물 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준비</a:t>
                      </a:r>
                      <a:endParaRPr lang="en-US" altLang="ko-KR" sz="1000" kern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②</a:t>
                      </a:r>
                      <a:r>
                        <a:rPr 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쉴 수 있는 그늘 확보 또는 차량에서 쉴 수 있도록 안전한 장소 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27000" algn="l" defTabSz="863319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③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폭발 가능성이 있는 </a:t>
                      </a:r>
                      <a:r>
                        <a:rPr lang="ko-KR" altLang="en-US" sz="1000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인화성 물질 차량내 보관 금지 </a:t>
                      </a:r>
                      <a:r>
                        <a:rPr lang="ko-KR" altLang="en-US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라이터</a:t>
                      </a:r>
                      <a:r>
                        <a:rPr lang="en-US" altLang="ko-KR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baseline="30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시험폰</a:t>
                      </a:r>
                      <a:r>
                        <a:rPr lang="ko-KR" altLang="en-US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등 </a:t>
                      </a:r>
                      <a:endParaRPr lang="en-US" altLang="ko-KR" sz="1000" kern="100" baseline="30000" dirty="0" smtClean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366334"/>
                  </a:ext>
                </a:extLst>
              </a:tr>
              <a:tr h="74297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33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① 관심 단계 대응 요령 유지</a:t>
                      </a:r>
                      <a:endParaRPr lang="en-US" altLang="ko-KR" sz="1000" kern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기상청 주의보 발령 시 옥외 작업 중지</a:t>
                      </a:r>
                      <a:endParaRPr lang="en-US" altLang="ko-KR" sz="1000" kern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</a:t>
                      </a: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Major</a:t>
                      </a:r>
                      <a:r>
                        <a:rPr lang="ko-KR" altLang="en-US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이하 </a:t>
                      </a: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RM</a:t>
                      </a:r>
                      <a:r>
                        <a:rPr lang="ko-KR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 </a:t>
                      </a:r>
                      <a:r>
                        <a:rPr lang="ko-KR" altLang="en-US" sz="1000" kern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관리감독자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리더</a:t>
                      </a:r>
                      <a:r>
                        <a:rPr lang="ko-KR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는 작업 개시를 요청 할 수 있음</a:t>
                      </a:r>
                      <a:endParaRPr lang="en-US" altLang="ko-KR" sz="1000" kern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√ </a:t>
                      </a:r>
                      <a:r>
                        <a:rPr lang="ko-KR" alt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단</a:t>
                      </a:r>
                      <a:r>
                        <a:rPr lang="en-US" alt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작업 필요시</a:t>
                      </a:r>
                      <a:r>
                        <a:rPr lang="en-US" alt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매시간 마다 </a:t>
                      </a:r>
                      <a:r>
                        <a:rPr 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분씩 그늘 또는 차량에서 휴식 및 충분한 수분 섭취</a:t>
                      </a:r>
                      <a:endParaRPr lang="ko-KR" sz="1000" kern="100" spc="-6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indent="-12700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③</a:t>
                      </a:r>
                      <a:r>
                        <a:rPr 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안전모 </a:t>
                      </a:r>
                      <a:r>
                        <a:rPr lang="ko-KR" sz="1000" kern="0" spc="-6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ko-KR" sz="1000" kern="0" spc="-6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안전대</a:t>
                      </a:r>
                      <a:r>
                        <a:rPr lang="ko-KR" sz="1000" kern="0" spc="-6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등 개인 보호구 착용에 소홀해지기 쉬우므로 </a:t>
                      </a:r>
                      <a:r>
                        <a:rPr 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각별히</a:t>
                      </a:r>
                      <a:r>
                        <a:rPr lang="en-US" alt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유의</a:t>
                      </a:r>
                      <a:endParaRPr lang="ko-KR" sz="1000" kern="100" spc="-6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908841"/>
                  </a:ext>
                </a:extLst>
              </a:tr>
              <a:tr h="57514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경보</a:t>
                      </a:r>
                      <a:endParaRPr lang="en-US" altLang="ko-KR" sz="1000" kern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①</a:t>
                      </a:r>
                      <a:r>
                        <a:rPr 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주의 단계 대응 요령 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유지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indent="-12700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②</a:t>
                      </a:r>
                      <a:r>
                        <a:rPr 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Critical</a:t>
                      </a:r>
                      <a:r>
                        <a:rPr lang="en-US" altLang="ko-KR" sz="1000" kern="0" spc="-5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RM </a:t>
                      </a:r>
                      <a:r>
                        <a:rPr lang="ko-KR" altLang="en-US" sz="1000" kern="0" spc="-5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 </a:t>
                      </a:r>
                      <a:r>
                        <a:rPr lang="ko-KR" altLang="en-US" sz="1000" kern="0" spc="-5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전사 </a:t>
                      </a:r>
                      <a:r>
                        <a:rPr lang="en-US" altLang="ko-KR" sz="1000" kern="0" spc="-5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RM </a:t>
                      </a:r>
                      <a:r>
                        <a:rPr lang="ko-KR" altLang="en-US" sz="1000" kern="0" spc="-5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 </a:t>
                      </a:r>
                      <a:r>
                        <a:rPr lang="ko-KR" altLang="ko-KR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작업 시 </a:t>
                      </a:r>
                      <a:r>
                        <a:rPr lang="ko-KR" altLang="en-US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팀 리더는 담당</a:t>
                      </a:r>
                      <a:r>
                        <a:rPr lang="ko-KR" altLang="ko-KR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보고</a:t>
                      </a:r>
                      <a:r>
                        <a:rPr lang="en-US" altLang="ko-KR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ko-KR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승인 후 시행</a:t>
                      </a:r>
                      <a:endParaRPr lang="ko-KR" altLang="ko-KR" sz="1000" kern="100" spc="-4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indent="-12700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√ </a:t>
                      </a:r>
                      <a:r>
                        <a:rPr lang="ko-KR" alt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단</a:t>
                      </a:r>
                      <a:r>
                        <a:rPr lang="en-US" alt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작업 필요시</a:t>
                      </a:r>
                      <a:r>
                        <a:rPr lang="en-US" alt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sz="1000" kern="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매시간 마다 </a:t>
                      </a:r>
                      <a:r>
                        <a:rPr lang="en-US" sz="1000" kern="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sz="1000" kern="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분씩 그늘 또는 차량에서 휴식 및 충분한 수분 섭취</a:t>
                      </a:r>
                      <a:r>
                        <a:rPr lang="en-US" altLang="ko-KR" sz="1000" kern="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sz="1000" kern="100" spc="-6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554379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84092"/>
              </p:ext>
            </p:extLst>
          </p:nvPr>
        </p:nvGraphicFramePr>
        <p:xfrm>
          <a:off x="568912" y="6897030"/>
          <a:ext cx="5776133" cy="22219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257">
                  <a:extLst>
                    <a:ext uri="{9D8B030D-6E8A-4147-A177-3AD203B41FA5}">
                      <a16:colId xmlns:a16="http://schemas.microsoft.com/office/drawing/2014/main" val="630878977"/>
                    </a:ext>
                  </a:extLst>
                </a:gridCol>
                <a:gridCol w="4924876">
                  <a:extLst>
                    <a:ext uri="{9D8B030D-6E8A-4147-A177-3AD203B41FA5}">
                      <a16:colId xmlns:a16="http://schemas.microsoft.com/office/drawing/2014/main" val="892120227"/>
                    </a:ext>
                  </a:extLst>
                </a:gridCol>
              </a:tblGrid>
              <a:tr h="157763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대응 요령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2865" marR="6286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838602"/>
                  </a:ext>
                </a:extLst>
              </a:tr>
              <a:tr h="546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865" marR="6286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63319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①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동절기 안전 운행 및 </a:t>
                      </a:r>
                      <a:r>
                        <a:rPr lang="ko-KR" altLang="en-US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추위로 인한 질병 대처 방법 사전 공유 </a:t>
                      </a:r>
                      <a:r>
                        <a:rPr lang="ko-KR" altLang="en-US" sz="1000" kern="0" baseline="30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저체온증</a:t>
                      </a:r>
                      <a:r>
                        <a:rPr lang="ko-KR" altLang="en-US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등 </a:t>
                      </a:r>
                      <a:r>
                        <a:rPr lang="ko-KR" altLang="en-US" sz="1000" kern="0" baseline="300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한랭질환</a:t>
                      </a:r>
                      <a:endParaRPr lang="en-US" altLang="ko-KR" sz="1000" kern="0" baseline="300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② </a:t>
                      </a:r>
                      <a:r>
                        <a:rPr lang="ko-KR" alt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체온이 잘 유지될 수 있도록 </a:t>
                      </a:r>
                      <a:r>
                        <a:rPr lang="en-US" alt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겹 이상 따뜻한 옷을 입고 </a:t>
                      </a:r>
                      <a:r>
                        <a:rPr lang="ko-KR" altLang="en-US" sz="1000" kern="0" spc="-6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방한장구</a:t>
                      </a:r>
                      <a:r>
                        <a:rPr lang="ko-KR" alt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착용</a:t>
                      </a:r>
                      <a:endParaRPr lang="en-US" altLang="ko-KR" sz="1000" kern="0" spc="-6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③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사고 예방을 위해 차량 점검 및 필요 장비 구비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체인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삽 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2865" marR="62865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130345"/>
                  </a:ext>
                </a:extLst>
              </a:tr>
              <a:tr h="87294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ko-KR" altLang="en-US" sz="1000" kern="100" spc="-8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주의</a:t>
                      </a:r>
                      <a:endParaRPr lang="en-US" altLang="ko-KR" sz="1000" kern="100" spc="-8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(-12</a:t>
                      </a:r>
                      <a:r>
                        <a:rPr lang="ko-KR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℃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이하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kern="100" spc="-8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63319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①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관심 단계 대응 요령 유지</a:t>
                      </a:r>
                      <a:endParaRPr lang="en-US" altLang="ko-KR" sz="1000" kern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863319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②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기온 </a:t>
                      </a:r>
                      <a:r>
                        <a:rPr lang="en-US" altLang="ko-KR" sz="1000" kern="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-12</a:t>
                      </a:r>
                      <a:r>
                        <a:rPr lang="ko-KR" altLang="en-US" sz="1000" kern="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 이하</a:t>
                      </a:r>
                      <a:r>
                        <a:rPr lang="en-US" alt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또는 적설량 </a:t>
                      </a:r>
                      <a:r>
                        <a:rPr lang="en-US" altLang="ko-KR" sz="1000" kern="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5Cm</a:t>
                      </a:r>
                      <a:r>
                        <a:rPr lang="en-US" alt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alt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폭설 </a:t>
                      </a:r>
                      <a:r>
                        <a:rPr lang="ko-KR" altLang="en-US" sz="1000" kern="1200" spc="-6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함박눈</a:t>
                      </a:r>
                      <a:endParaRPr lang="en-US" altLang="ko-KR" sz="1000" kern="1200" spc="-60" baseline="300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863319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Major</a:t>
                      </a:r>
                      <a:r>
                        <a:rPr lang="ko-KR" altLang="en-US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이하 </a:t>
                      </a: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RM</a:t>
                      </a:r>
                      <a:r>
                        <a:rPr lang="ko-KR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 </a:t>
                      </a:r>
                      <a:r>
                        <a:rPr lang="ko-KR" altLang="en-US" sz="1000" kern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관리감독자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리더</a:t>
                      </a:r>
                      <a:r>
                        <a:rPr lang="ko-KR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는 작업 개시를 요청 할 수 있음</a:t>
                      </a:r>
                      <a:endParaRPr lang="en-US" altLang="ko-KR" sz="1000" kern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√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장시간 야외활동 자제 및 주기적으로 </a:t>
                      </a:r>
                      <a:r>
                        <a:rPr lang="ko-KR" altLang="ko-KR" sz="1000" kern="0" spc="-6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매시간 마다 </a:t>
                      </a:r>
                      <a:r>
                        <a:rPr lang="en-US" altLang="ko-KR" sz="1000" kern="0" spc="-6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ko-KR" sz="1000" kern="0" spc="-6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분씩 </a:t>
                      </a:r>
                      <a:r>
                        <a:rPr lang="ko-KR" altLang="en-US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따뜻한 곳 </a:t>
                      </a:r>
                      <a:r>
                        <a:rPr lang="ko-KR" altLang="en-US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차량 등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휴식 </a:t>
                      </a:r>
                      <a:endParaRPr lang="en-US" altLang="ko-KR" sz="1000" kern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863319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√</a:t>
                      </a: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물에 젖기 쉬운 작업을 하는 경우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방수 기능이 추가된 장갑</a:t>
                      </a:r>
                      <a:r>
                        <a:rPr lang="ko-KR" altLang="en-US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착용 </a:t>
                      </a:r>
                      <a:r>
                        <a:rPr lang="ko-KR" altLang="en-US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동상 예방</a:t>
                      </a:r>
                      <a:endParaRPr lang="en-US" altLang="ko-KR" sz="1000" kern="0" baseline="300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62865" marR="62865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147875"/>
                  </a:ext>
                </a:extLst>
              </a:tr>
              <a:tr h="561438">
                <a:tc>
                  <a:txBody>
                    <a:bodyPr/>
                    <a:lstStyle/>
                    <a:p>
                      <a:pPr marL="0" algn="ctr" defTabSz="863319" rtl="0" eaLnBrk="1" latinLnBrk="0" hangingPunct="1">
                        <a:spcAft>
                          <a:spcPts val="0"/>
                        </a:spcAft>
                      </a:pPr>
                      <a:r>
                        <a:rPr lang="ko-KR" altLang="en-US" sz="1000" b="1" kern="100" spc="-8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경보</a:t>
                      </a:r>
                      <a:endParaRPr lang="en-US" altLang="ko-KR" sz="1000" b="1" kern="100" spc="-8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863319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ko-KR" sz="1000" b="1" kern="100" spc="-8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(-15</a:t>
                      </a:r>
                      <a:r>
                        <a:rPr lang="ko-KR" altLang="ko-KR" sz="1000" b="1" kern="100" spc="-8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℃</a:t>
                      </a:r>
                      <a:r>
                        <a:rPr lang="ko-KR" altLang="en-US" sz="1000" b="1" kern="100" spc="-8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이하</a:t>
                      </a:r>
                      <a:r>
                        <a:rPr lang="en-US" altLang="ko-KR" sz="1000" b="1" kern="100" spc="-8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2865" marR="6286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①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주의 단계 대응 요령 유지</a:t>
                      </a:r>
                      <a:endParaRPr lang="en-US" altLang="ko-KR" sz="1000" kern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indent="-127000" algn="l" latinLnBrk="0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②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Critical</a:t>
                      </a:r>
                      <a:r>
                        <a:rPr lang="en-US" altLang="ko-KR" sz="1000" kern="0" spc="-5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RM </a:t>
                      </a:r>
                      <a:r>
                        <a:rPr lang="ko-KR" altLang="en-US" sz="1000" kern="0" spc="-5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 </a:t>
                      </a:r>
                      <a:r>
                        <a:rPr lang="ko-KR" altLang="en-US" sz="1000" kern="0" spc="-5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전사 </a:t>
                      </a:r>
                      <a:r>
                        <a:rPr lang="en-US" altLang="ko-KR" sz="1000" kern="0" spc="-5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RM </a:t>
                      </a:r>
                      <a:r>
                        <a:rPr lang="ko-KR" altLang="en-US" sz="1000" kern="0" spc="-5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 </a:t>
                      </a:r>
                      <a:r>
                        <a:rPr lang="ko-KR" altLang="ko-KR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작업 시 </a:t>
                      </a:r>
                      <a:r>
                        <a:rPr lang="ko-KR" altLang="en-US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해당 </a:t>
                      </a:r>
                      <a:r>
                        <a:rPr lang="ko-KR" altLang="en-US" sz="1000" kern="0" spc="-5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팀리더는</a:t>
                      </a:r>
                      <a:r>
                        <a:rPr lang="ko-KR" altLang="en-US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담당</a:t>
                      </a:r>
                      <a:r>
                        <a:rPr lang="ko-KR" altLang="ko-KR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보고</a:t>
                      </a:r>
                      <a:r>
                        <a:rPr lang="en-US" altLang="ko-KR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ko-KR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승인 후 시행</a:t>
                      </a:r>
                      <a:endParaRPr lang="en-US" altLang="ko-KR" sz="1000" kern="0" spc="-5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marR="0" lvl="0" indent="-127000" algn="l" defTabSz="863319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-5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1000" kern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√ </a:t>
                      </a:r>
                      <a:r>
                        <a:rPr lang="ko-KR" alt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단</a:t>
                      </a:r>
                      <a:r>
                        <a:rPr lang="en-US" alt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작업 필요시</a:t>
                      </a:r>
                      <a:r>
                        <a:rPr lang="en-US" altLang="ko-KR" sz="1000" kern="0" spc="-6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주기적으로 </a:t>
                      </a:r>
                      <a:r>
                        <a:rPr lang="ko-KR" altLang="ko-KR" sz="1000" kern="0" spc="-6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매시간 마다 </a:t>
                      </a:r>
                      <a:r>
                        <a:rPr lang="en-US" altLang="ko-KR" sz="1000" kern="0" spc="-6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ko-KR" altLang="ko-KR" sz="1000" kern="0" spc="-6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분씩 </a:t>
                      </a:r>
                      <a:r>
                        <a:rPr lang="ko-KR" altLang="en-US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따뜻한 곳 </a:t>
                      </a:r>
                      <a:r>
                        <a:rPr lang="ko-KR" altLang="en-US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차량 등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에서 휴식</a:t>
                      </a:r>
                      <a:endParaRPr lang="en-US" altLang="ko-KR" sz="1000" kern="0" spc="-5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865" marR="62865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83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03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 lIns="36000" rIns="36000"/>
          <a:lstStyle/>
          <a:p>
            <a:fld id="{3AC34AA3-01D7-4AD7-B34B-D28A69592E25}" type="slidenum">
              <a:rPr lang="en-US" altLang="ko-KR" smtClean="0"/>
              <a:pPr/>
              <a:t>24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6273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9_1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54" y="1000139"/>
            <a:ext cx="5942899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9_1]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기상특보 공통 대응 요령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  </a:t>
            </a:r>
            <a:r>
              <a:rPr lang="ko-KR" altLang="ko-KR" sz="1000" dirty="0" smtClean="0">
                <a:ea typeface="맑은 고딕" panose="020B0503020000020004" pitchFamily="50" charset="-127"/>
              </a:rPr>
              <a:t>①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기상특보 발효 시 옥외 작업 중지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하계철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동절기 온도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기준외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기타 상황 기상청 기준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altLang="ko-KR" sz="1000" dirty="0">
                <a:solidFill>
                  <a:srgbClr val="FF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    </a:t>
            </a:r>
            <a:r>
              <a:rPr lang="en-US" altLang="ko-KR" sz="1000" dirty="0">
                <a:ea typeface="맑은 고딕" panose="020B0503020000020004" pitchFamily="50" charset="-127"/>
              </a:rPr>
              <a:t>-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옥외 작업 시간대 조정을 통한 안전 확보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② </a:t>
            </a:r>
            <a:r>
              <a:rPr lang="ko-KR" altLang="en-US" sz="1000" dirty="0">
                <a:ea typeface="맑은 고딕" panose="020B0503020000020004" pitchFamily="50" charset="-127"/>
              </a:rPr>
              <a:t>옥</a:t>
            </a:r>
            <a:r>
              <a:rPr lang="ko-KR" altLang="ko-KR" sz="1000" dirty="0">
                <a:ea typeface="맑은 고딕" panose="020B0503020000020004" pitchFamily="50" charset="-127"/>
              </a:rPr>
              <a:t>외 작업은 불가피한 경우</a:t>
            </a:r>
            <a:r>
              <a:rPr lang="en-US" altLang="ko-KR" sz="1000" dirty="0">
                <a:ea typeface="맑은 고딕" panose="020B0503020000020004" pitchFamily="50" charset="-127"/>
              </a:rPr>
              <a:t>(RM</a:t>
            </a:r>
            <a:r>
              <a:rPr lang="ko-KR" altLang="ko-KR" sz="1000" dirty="0">
                <a:ea typeface="맑은 고딕" panose="020B0503020000020004" pitchFamily="50" charset="-127"/>
              </a:rPr>
              <a:t>등 긴급 </a:t>
            </a:r>
            <a:r>
              <a:rPr lang="ko-KR" altLang="ko-KR" sz="1000" dirty="0" err="1">
                <a:ea typeface="맑은 고딕" panose="020B0503020000020004" pitchFamily="50" charset="-127"/>
              </a:rPr>
              <a:t>상황시</a:t>
            </a:r>
            <a:r>
              <a:rPr lang="en-US" altLang="ko-KR" sz="1000" dirty="0">
                <a:ea typeface="맑은 고딕" panose="020B0503020000020004" pitchFamily="50" charset="-127"/>
              </a:rPr>
              <a:t>) </a:t>
            </a:r>
            <a:r>
              <a:rPr lang="ko-KR" altLang="en-US" sz="1000" dirty="0" err="1">
                <a:ea typeface="맑은 고딕" panose="020B0503020000020004" pitchFamily="50" charset="-127"/>
              </a:rPr>
              <a:t>안전보호구</a:t>
            </a:r>
            <a:r>
              <a:rPr lang="ko-KR" altLang="en-US" sz="1000" dirty="0">
                <a:ea typeface="맑은 고딕" panose="020B0503020000020004" pitchFamily="50" charset="-127"/>
              </a:rPr>
              <a:t> 착용 상태</a:t>
            </a:r>
            <a:r>
              <a:rPr lang="ko-KR" altLang="ko-KR" sz="1000" dirty="0">
                <a:ea typeface="맑은 고딕" panose="020B0503020000020004" pitchFamily="50" charset="-127"/>
              </a:rPr>
              <a:t>에</a:t>
            </a:r>
            <a:r>
              <a:rPr lang="ko-KR" altLang="en-US" sz="1000" dirty="0">
                <a:ea typeface="맑은 고딕" panose="020B0503020000020004" pitchFamily="50" charset="-127"/>
              </a:rPr>
              <a:t>서</a:t>
            </a:r>
            <a:r>
              <a:rPr lang="ko-KR" altLang="ko-KR" sz="1000" dirty="0">
                <a:ea typeface="맑은 고딕" panose="020B0503020000020004" pitchFamily="50" charset="-127"/>
              </a:rPr>
              <a:t> 반드시 </a:t>
            </a:r>
            <a:r>
              <a:rPr lang="en-US" altLang="ko-KR" sz="1000" dirty="0">
                <a:ea typeface="맑은 고딕" panose="020B0503020000020004" pitchFamily="50" charset="-127"/>
              </a:rPr>
              <a:t>2</a:t>
            </a:r>
            <a:r>
              <a:rPr lang="ko-KR" altLang="ko-KR" sz="1000" dirty="0">
                <a:ea typeface="맑은 고딕" panose="020B0503020000020004" pitchFamily="50" charset="-127"/>
              </a:rPr>
              <a:t>인 </a:t>
            </a:r>
            <a:r>
              <a:rPr lang="en-US" altLang="ko-KR" sz="1000" dirty="0">
                <a:ea typeface="맑은 고딕" panose="020B0503020000020004" pitchFamily="50" charset="-127"/>
              </a:rPr>
              <a:t>1</a:t>
            </a:r>
            <a:r>
              <a:rPr lang="ko-KR" altLang="ko-KR" sz="1000" dirty="0">
                <a:ea typeface="맑은 고딕" panose="020B0503020000020004" pitchFamily="50" charset="-127"/>
              </a:rPr>
              <a:t>조 </a:t>
            </a:r>
            <a:r>
              <a:rPr lang="ko-KR" altLang="ko-KR" sz="1000" dirty="0" smtClean="0">
                <a:ea typeface="맑은 고딕" panose="020B0503020000020004" pitchFamily="50" charset="-127"/>
              </a:rPr>
              <a:t>작업</a:t>
            </a:r>
            <a:endParaRPr lang="en-US" altLang="ko-KR" sz="1000" baseline="30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</a:t>
            </a:r>
            <a:r>
              <a:rPr lang="en-US" altLang="ko-KR" sz="1000" dirty="0"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ea typeface="맑은 고딕" panose="020B0503020000020004" pitchFamily="50" charset="-127"/>
              </a:rPr>
              <a:t>불가피한 작업의 경우 </a:t>
            </a:r>
            <a:r>
              <a:rPr lang="ko-KR" altLang="en-US" sz="1000" dirty="0" err="1">
                <a:ea typeface="맑은 고딕" panose="020B0503020000020004" pitchFamily="50" charset="-127"/>
              </a:rPr>
              <a:t>관리감독자</a:t>
            </a:r>
            <a:r>
              <a:rPr lang="en-US" altLang="ko-KR" sz="1000" dirty="0"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ea typeface="맑은 고딕" panose="020B0503020000020004" pitchFamily="50" charset="-127"/>
              </a:rPr>
              <a:t>안전관리책임자는 작업 구성원의 작업 전</a:t>
            </a:r>
            <a:r>
              <a:rPr lang="en-US" altLang="ko-KR" sz="1000" dirty="0"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ea typeface="맑은 고딕" panose="020B0503020000020004" pitchFamily="50" charset="-127"/>
              </a:rPr>
              <a:t>후 상황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확인</a:t>
            </a:r>
            <a:endParaRPr lang="en-US" altLang="ko-KR" sz="1000" baseline="30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</a:t>
            </a:r>
            <a:r>
              <a:rPr lang="en-US" altLang="ko-KR" sz="1000" dirty="0">
                <a:ea typeface="맑은 고딕" panose="020B0503020000020004" pitchFamily="50" charset="-127"/>
              </a:rPr>
              <a:t>√ </a:t>
            </a:r>
            <a:r>
              <a:rPr lang="ko-KR" altLang="ko-KR" sz="1000" dirty="0">
                <a:ea typeface="맑은 고딕" panose="020B0503020000020004" pitchFamily="50" charset="-127"/>
              </a:rPr>
              <a:t>단</a:t>
            </a:r>
            <a:r>
              <a:rPr lang="en-US" altLang="ko-KR" sz="1000" dirty="0">
                <a:ea typeface="맑은 고딕" panose="020B0503020000020004" pitchFamily="50" charset="-127"/>
              </a:rPr>
              <a:t>, </a:t>
            </a:r>
            <a:r>
              <a:rPr lang="ko-KR" altLang="ko-KR" sz="1000" dirty="0">
                <a:ea typeface="맑은 고딕" panose="020B0503020000020004" pitchFamily="50" charset="-127"/>
              </a:rPr>
              <a:t>단순 </a:t>
            </a:r>
            <a:r>
              <a:rPr lang="ko-KR" altLang="en-US" sz="1000" dirty="0">
                <a:ea typeface="맑은 고딕" panose="020B0503020000020004" pitchFamily="50" charset="-127"/>
              </a:rPr>
              <a:t>시설물 </a:t>
            </a:r>
            <a:r>
              <a:rPr lang="ko-KR" altLang="en-US" sz="1000" baseline="30000" dirty="0">
                <a:ea typeface="맑은 고딕" panose="020B0503020000020004" pitchFamily="50" charset="-127"/>
              </a:rPr>
              <a:t>피해 시설물 포함 </a:t>
            </a:r>
            <a:r>
              <a:rPr lang="ko-KR" altLang="en-US" sz="1000" dirty="0">
                <a:ea typeface="맑은 고딕" panose="020B0503020000020004" pitchFamily="50" charset="-127"/>
              </a:rPr>
              <a:t>육안 확인</a:t>
            </a:r>
            <a:r>
              <a:rPr lang="ko-KR" altLang="ko-KR" sz="1000" dirty="0">
                <a:ea typeface="맑은 고딕" panose="020B0503020000020004" pitchFamily="50" charset="-127"/>
              </a:rPr>
              <a:t>은 </a:t>
            </a:r>
            <a:r>
              <a:rPr lang="en-US" altLang="ko-KR" sz="1000" dirty="0">
                <a:ea typeface="맑은 고딕" panose="020B0503020000020004" pitchFamily="50" charset="-127"/>
              </a:rPr>
              <a:t>2</a:t>
            </a:r>
            <a:r>
              <a:rPr lang="ko-KR" altLang="en-US" sz="1000" dirty="0"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ea typeface="맑은 고딕" panose="020B0503020000020004" pitchFamily="50" charset="-127"/>
              </a:rPr>
              <a:t>조 작업 </a:t>
            </a:r>
            <a:r>
              <a:rPr lang="ko-KR" altLang="ko-KR" sz="1000" dirty="0">
                <a:ea typeface="맑은 고딕" panose="020B0503020000020004" pitchFamily="50" charset="-127"/>
              </a:rPr>
              <a:t>제외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※ </a:t>
            </a:r>
            <a:r>
              <a:rPr lang="en-US" altLang="ko-KR" sz="1000" dirty="0"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ea typeface="맑은 고딕" panose="020B0503020000020004" pitchFamily="50" charset="-127"/>
              </a:rPr>
              <a:t>예외 기준</a:t>
            </a:r>
            <a:r>
              <a:rPr lang="en-US" altLang="ko-KR" sz="1000" dirty="0">
                <a:ea typeface="맑은 고딕" panose="020B0503020000020004" pitchFamily="50" charset="-127"/>
              </a:rPr>
              <a:t>) </a:t>
            </a:r>
            <a:r>
              <a:rPr lang="ko-KR" altLang="en-US" sz="1000" dirty="0">
                <a:ea typeface="맑은 고딕" panose="020B0503020000020004" pitchFamily="50" charset="-127"/>
              </a:rPr>
              <a:t>리더의 판단에 따라 </a:t>
            </a:r>
            <a:r>
              <a:rPr lang="en-US" altLang="ko-KR" sz="1000" dirty="0">
                <a:ea typeface="맑은 고딕" panose="020B0503020000020004" pitchFamily="50" charset="-127"/>
              </a:rPr>
              <a:t>RM</a:t>
            </a:r>
            <a:r>
              <a:rPr lang="ko-KR" altLang="en-US" sz="1000" dirty="0">
                <a:ea typeface="맑은 고딕" panose="020B0503020000020004" pitchFamily="50" charset="-127"/>
              </a:rPr>
              <a:t>등 긴급상황 발생 시 작업 진행 가능</a:t>
            </a:r>
            <a:r>
              <a:rPr lang="en-US" altLang="ko-KR" sz="1000" dirty="0"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ea typeface="맑은 고딕" panose="020B0503020000020004" pitchFamily="50" charset="-127"/>
              </a:rPr>
              <a:t>기준에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미달 시에도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현장상황 </a:t>
            </a:r>
            <a:r>
              <a:rPr lang="ko-KR" altLang="en-US" sz="1000" dirty="0">
                <a:ea typeface="맑은 고딕" panose="020B0503020000020004" pitchFamily="50" charset="-127"/>
              </a:rPr>
              <a:t>및 안전을 고려하여 작업을 중지할 수 있음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ko-KR" altLang="en-US" sz="1000" dirty="0">
                <a:ea typeface="맑은 고딕" panose="020B0503020000020004" pitchFamily="50" charset="-127"/>
              </a:rPr>
              <a:t>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   </a:t>
            </a:r>
            <a:r>
              <a:rPr lang="ko-KR" altLang="en-US" sz="1000" dirty="0">
                <a:ea typeface="맑은 고딕" panose="020B0503020000020004" pitchFamily="50" charset="-127"/>
              </a:rPr>
              <a:t>√ 리더의 승인 하에 출동 하였더라도 구성원은 현장에서 산업재해 위험이 있다고 판단 될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경우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작업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중지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근로자의 </a:t>
            </a:r>
            <a:r>
              <a:rPr lang="ko-KR" altLang="en-US" sz="1000" dirty="0" err="1">
                <a:ea typeface="맑은 고딕" panose="020B0503020000020004" pitchFamily="50" charset="-127"/>
              </a:rPr>
              <a:t>작업중지권</a:t>
            </a:r>
            <a:r>
              <a:rPr lang="en-US" altLang="ko-KR" sz="1000" dirty="0">
                <a:ea typeface="맑은 고딕" panose="020B0503020000020004" pitchFamily="50" charset="-127"/>
              </a:rPr>
              <a:t>/</a:t>
            </a:r>
            <a:r>
              <a:rPr lang="ko-KR" altLang="en-US" sz="1000" dirty="0" err="1">
                <a:ea typeface="맑은 고딕" panose="020B0503020000020004" pitchFamily="50" charset="-127"/>
              </a:rPr>
              <a:t>산안법</a:t>
            </a:r>
            <a:r>
              <a:rPr lang="ko-KR" altLang="en-US" sz="1000" dirty="0">
                <a:ea typeface="맑은 고딕" panose="020B0503020000020004" pitchFamily="50" charset="-127"/>
              </a:rPr>
              <a:t> 제</a:t>
            </a:r>
            <a:r>
              <a:rPr lang="en-US" altLang="ko-KR" sz="1000" dirty="0">
                <a:ea typeface="맑은 고딕" panose="020B0503020000020004" pitchFamily="50" charset="-127"/>
              </a:rPr>
              <a:t>52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조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)</a:t>
            </a: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  ③ </a:t>
            </a:r>
            <a:r>
              <a:rPr lang="ko-KR" altLang="en-US" sz="1000" dirty="0">
                <a:ea typeface="맑은 고딕" panose="020B0503020000020004" pitchFamily="50" charset="-127"/>
              </a:rPr>
              <a:t>관리감독자는 주기적으로 상황 별 안전교육 시행</a:t>
            </a:r>
            <a:r>
              <a:rPr lang="en-US" altLang="ko-KR" sz="1000" dirty="0"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ea typeface="맑은 고딕" panose="020B0503020000020004" pitchFamily="50" charset="-127"/>
              </a:rPr>
              <a:t>기상특보 상황 발생시 지역 기상상황에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맞는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구성원 안전관련 </a:t>
            </a:r>
            <a:r>
              <a:rPr lang="en-US" altLang="ko-KR" sz="1000" dirty="0">
                <a:ea typeface="맑은 고딕" panose="020B0503020000020004" pitchFamily="50" charset="-127"/>
              </a:rPr>
              <a:t>MMS </a:t>
            </a:r>
            <a:r>
              <a:rPr lang="ko-KR" altLang="en-US" sz="1000" dirty="0">
                <a:ea typeface="맑은 고딕" panose="020B0503020000020004" pitchFamily="50" charset="-127"/>
              </a:rPr>
              <a:t>발송</a:t>
            </a: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ko-KR" altLang="en-US" sz="1000" dirty="0" smtClean="0">
                <a:ea typeface="맑은 고딕" panose="020B0503020000020004" pitchFamily="50" charset="-127"/>
              </a:rPr>
              <a:t>    ④ </a:t>
            </a:r>
            <a:r>
              <a:rPr lang="ko-KR" altLang="en-US" sz="1000" kern="0" spc="-9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전 </a:t>
            </a:r>
            <a:r>
              <a:rPr lang="ko-KR" altLang="en-US" sz="1000" kern="0" spc="-90" dirty="0">
                <a:ea typeface="맑은 고딕" panose="020B0503020000020004" pitchFamily="50" charset="-127"/>
                <a:cs typeface="Times New Roman" panose="02020603050405020304" pitchFamily="18" charset="0"/>
              </a:rPr>
              <a:t>구성원 기상청 날씨 </a:t>
            </a:r>
            <a:r>
              <a:rPr lang="ko-KR" altLang="en-US" sz="1000" kern="0" spc="-9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알리미</a:t>
            </a:r>
            <a:r>
              <a:rPr lang="ko-KR" altLang="en-US" sz="1000" kern="0" spc="-90" dirty="0">
                <a:ea typeface="맑은 고딕" panose="020B0503020000020004" pitchFamily="50" charset="-127"/>
                <a:cs typeface="Times New Roman" panose="02020603050405020304" pitchFamily="18" charset="0"/>
              </a:rPr>
              <a:t> 앱 설치 후 주요 </a:t>
            </a:r>
            <a:r>
              <a:rPr lang="en-US" altLang="ko-KR" sz="1000" kern="0" spc="-90" dirty="0">
                <a:ea typeface="맑은 고딕" panose="020B0503020000020004" pitchFamily="50" charset="-127"/>
                <a:cs typeface="Times New Roman" panose="02020603050405020304" pitchFamily="18" charset="0"/>
              </a:rPr>
              <a:t>Alarm</a:t>
            </a:r>
            <a:r>
              <a:rPr lang="ko-KR" altLang="en-US" sz="1000" kern="0" spc="-90" dirty="0">
                <a:ea typeface="맑은 고딕" panose="020B0503020000020004" pitchFamily="50" charset="-127"/>
                <a:cs typeface="Times New Roman" panose="02020603050405020304" pitchFamily="18" charset="0"/>
              </a:rPr>
              <a:t> 설정을 통한</a:t>
            </a:r>
            <a:r>
              <a:rPr lang="en-US" altLang="ko-KR" sz="1000" kern="0" spc="-9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0" spc="-90" dirty="0">
                <a:ea typeface="맑은 고딕" panose="020B0503020000020004" pitchFamily="50" charset="-127"/>
                <a:cs typeface="Times New Roman" panose="02020603050405020304" pitchFamily="18" charset="0"/>
              </a:rPr>
              <a:t>스스로의 안전 </a:t>
            </a:r>
            <a:r>
              <a:rPr lang="ko-KR" altLang="en-US" sz="1000" kern="0" spc="-9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확보 시행</a:t>
            </a:r>
            <a:endParaRPr lang="en-US" altLang="ko-KR" sz="1000" kern="0" spc="-9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spcBef>
                <a:spcPts val="800"/>
              </a:spcBef>
            </a:pPr>
            <a:r>
              <a:rPr lang="en-US" altLang="ko-KR" sz="1000" kern="0" dirty="0">
                <a:ea typeface="맑은 고딕" panose="020B0503020000020004" pitchFamily="50" charset="-127"/>
              </a:rPr>
              <a:t>[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하절기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기준 폭염 관련 응급상황 발생 시 행동요령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]</a:t>
            </a: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687563"/>
              </p:ext>
            </p:extLst>
          </p:nvPr>
        </p:nvGraphicFramePr>
        <p:xfrm>
          <a:off x="546653" y="4187213"/>
          <a:ext cx="5745900" cy="47186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7977">
                  <a:extLst>
                    <a:ext uri="{9D8B030D-6E8A-4147-A177-3AD203B41FA5}">
                      <a16:colId xmlns:a16="http://schemas.microsoft.com/office/drawing/2014/main" val="270281462"/>
                    </a:ext>
                  </a:extLst>
                </a:gridCol>
                <a:gridCol w="4977923">
                  <a:extLst>
                    <a:ext uri="{9D8B030D-6E8A-4147-A177-3AD203B41FA5}">
                      <a16:colId xmlns:a16="http://schemas.microsoft.com/office/drawing/2014/main" val="591829544"/>
                    </a:ext>
                  </a:extLst>
                </a:gridCol>
              </a:tblGrid>
              <a:tr h="22088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구분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내용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27195"/>
                  </a:ext>
                </a:extLst>
              </a:tr>
              <a:tr h="62090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사전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준비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현장 출동 전 충분한 수분 섭취 및 시원한 물 준비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하계철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기상상황에 주목하며 주변 구성원과 함께 정보를 공유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응급 상황 발생 대비 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MY Hero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상시 착용 및 동작 상태 확인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753642"/>
                  </a:ext>
                </a:extLst>
              </a:tr>
              <a:tr h="42089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긴급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연락망확보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소재지별 지정병원 선정 및 공유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기저질환</a:t>
                      </a:r>
                      <a:r>
                        <a:rPr lang="ko-KR" sz="1000" kern="0" baseline="300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당뇨</a:t>
                      </a:r>
                      <a:r>
                        <a:rPr lang="en-US" sz="1000" kern="0" baseline="300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sz="1000" kern="0" baseline="300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심뇌혈관 </a:t>
                      </a:r>
                      <a:r>
                        <a:rPr lang="ko-KR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등</a:t>
                      </a:r>
                      <a:r>
                        <a:rPr lang="en-US" altLang="ko-KR" sz="1000" kern="0" baseline="300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구성원은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더위 건강관리에 더욱 유의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리더 사전 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L/H/C))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568049"/>
                  </a:ext>
                </a:extLst>
              </a:tr>
              <a:tr h="42089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기상상황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수시확인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폭염 예보에 맞추어 무더위에 필요한 물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용품 등 사전 준비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장시간 운행시 폭염에 의해 도로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철도 선로 변형 등 교통사고 주의 운행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407919"/>
                  </a:ext>
                </a:extLst>
              </a:tr>
              <a:tr h="12209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기타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휴식은 짧게 자주 시행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통기성이 좋은 복장 착용 체온 관리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lvl="0" indent="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냉방이 되지 않는 실내는 환기가 잘 되는지 확인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lvl="0" indent="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냉방기기를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사용하는 경우에는 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실내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외 </a:t>
                      </a:r>
                      <a:r>
                        <a:rPr lang="ko-KR" sz="1000" kern="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온도차를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5℃ 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내외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유지 냉방병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예방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lvl="0" indent="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무더위에는 카페인이 들어간 음료 지양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생수나 이온음료 권고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marL="0" lvl="0" indent="0" algn="l" latinLnBrk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45720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음식 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섭취</a:t>
                      </a:r>
                      <a:r>
                        <a:rPr lang="en-US" alt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시 </a:t>
                      </a: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외부에 오랫동안 방치된 것은 즉시 폐기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710029"/>
                  </a:ext>
                </a:extLst>
              </a:tr>
              <a:tr h="420895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증상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1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온열질환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초기증상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: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피로감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힘없음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어지러움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두통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빠른 심장박동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구토 등</a:t>
                      </a:r>
                    </a:p>
                    <a:p>
                      <a:pPr indent="139700"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의심증상 발생 시 즉시 작업 중지 후 응급조치 </a:t>
                      </a:r>
                      <a:r>
                        <a:rPr 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시행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110726"/>
                  </a:ext>
                </a:extLst>
              </a:tr>
              <a:tr h="134024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조치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응급조치 행동요령 </a:t>
                      </a:r>
                    </a:p>
                    <a:p>
                      <a:pPr indent="139700"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- 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몸을 가누지 못하거나 이상 증상 발생시 신속히 </a:t>
                      </a:r>
                      <a:r>
                        <a:rPr lang="en-US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119 </a:t>
                      </a:r>
                      <a:r>
                        <a:rPr lang="ko-KR" sz="1000" kern="1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구급대로</a:t>
                      </a: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연락</a:t>
                      </a: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① 작업복을 벗겨 몸을 시원하게 유지</a:t>
                      </a: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② 의식이 있는 경우 얼음물이나 이온 음료 등을 마시게 한다</a:t>
                      </a: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③ 선풍기나 부채질을 통해 체온을 낮춘다 </a:t>
                      </a: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④ 건강상태가 악화 또는 회복되는지 관찰하여 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미 </a:t>
                      </a: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회복시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즉시 의료기관으로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이송</a:t>
                      </a:r>
                      <a:r>
                        <a:rPr 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0076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382344"/>
              </p:ext>
            </p:extLst>
          </p:nvPr>
        </p:nvGraphicFramePr>
        <p:xfrm>
          <a:off x="592373" y="9008230"/>
          <a:ext cx="5673256" cy="416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505">
                  <a:extLst>
                    <a:ext uri="{9D8B030D-6E8A-4147-A177-3AD203B41FA5}">
                      <a16:colId xmlns:a16="http://schemas.microsoft.com/office/drawing/2014/main" val="3551564170"/>
                    </a:ext>
                  </a:extLst>
                </a:gridCol>
                <a:gridCol w="4583751">
                  <a:extLst>
                    <a:ext uri="{9D8B030D-6E8A-4147-A177-3AD203B41FA5}">
                      <a16:colId xmlns:a16="http://schemas.microsoft.com/office/drawing/2014/main" val="3737963430"/>
                    </a:ext>
                  </a:extLst>
                </a:gridCol>
              </a:tblGrid>
              <a:tr h="4160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000" b="1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1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조 작업 시</a:t>
                      </a:r>
                      <a:endParaRPr lang="en-US" altLang="ko-KR" sz="1000" b="1" i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1000" b="1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보조자의 역할 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작업환경 점검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작업자의 행동 관찰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긴급 상황 발생 시 대응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작업의 원활한</a:t>
                      </a:r>
                      <a:endParaRPr lang="en-US" altLang="ko-KR" sz="1000" b="0" i="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지원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이동식 사다리 넘어짐 방지 조치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주변 환경 정리 등</a:t>
                      </a:r>
                      <a:r>
                        <a:rPr lang="en-US" altLang="ko-KR" sz="1000" b="0" i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9942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3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 lIns="36000" rIns="36000"/>
          <a:lstStyle/>
          <a:p>
            <a:fld id="{3AC34AA3-01D7-4AD7-B34B-D28A69592E25}" type="slidenum">
              <a:rPr lang="en-US" altLang="ko-KR" smtClean="0"/>
              <a:pPr/>
              <a:t>25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6273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9_2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54" y="1000139"/>
            <a:ext cx="5942899" cy="830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9_2]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spc="-40" dirty="0">
                <a:ea typeface="맑은 고딕" panose="020B0503020000020004" pitchFamily="50" charset="-127"/>
              </a:rPr>
              <a:t> </a:t>
            </a:r>
            <a:r>
              <a:rPr lang="en-US" altLang="ko-KR" sz="1200" b="1" kern="0" spc="-40" dirty="0" smtClean="0">
                <a:ea typeface="맑은 고딕" panose="020B0503020000020004" pitchFamily="50" charset="-127"/>
              </a:rPr>
              <a:t>   </a:t>
            </a:r>
            <a:r>
              <a:rPr lang="en-US" altLang="ko-KR" sz="1000" b="1" dirty="0" smtClean="0">
                <a:ea typeface="맑은 고딕" panose="020B0503020000020004" pitchFamily="50" charset="-127"/>
              </a:rPr>
              <a:t>- </a:t>
            </a:r>
            <a:r>
              <a:rPr lang="ko-KR" altLang="en-US" sz="1000" b="1" dirty="0" err="1" smtClean="0">
                <a:ea typeface="맑은 고딕" panose="020B0503020000020004" pitchFamily="50" charset="-127"/>
              </a:rPr>
              <a:t>하절기</a:t>
            </a:r>
            <a:r>
              <a:rPr lang="ko-KR" altLang="en-US" sz="1000" b="1" dirty="0" smtClean="0">
                <a:ea typeface="맑은 고딕" panose="020B0503020000020004" pitchFamily="50" charset="-127"/>
              </a:rPr>
              <a:t> 더위 질병 별 증상 및 조치</a:t>
            </a:r>
            <a:endParaRPr lang="en-US" altLang="ko-KR" sz="1000" b="1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※ 응급조치 후 즉시 의료기관으로 옮겨 추가 검진 </a:t>
            </a:r>
            <a:r>
              <a:rPr lang="ko-KR" altLang="ko-KR" sz="1000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요함</a:t>
            </a:r>
            <a:endParaRPr lang="ko-KR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371491"/>
              </p:ext>
            </p:extLst>
          </p:nvPr>
        </p:nvGraphicFramePr>
        <p:xfrm>
          <a:off x="448154" y="1570619"/>
          <a:ext cx="5942899" cy="73352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8408">
                  <a:extLst>
                    <a:ext uri="{9D8B030D-6E8A-4147-A177-3AD203B41FA5}">
                      <a16:colId xmlns:a16="http://schemas.microsoft.com/office/drawing/2014/main" val="2663478470"/>
                    </a:ext>
                  </a:extLst>
                </a:gridCol>
                <a:gridCol w="453607">
                  <a:extLst>
                    <a:ext uri="{9D8B030D-6E8A-4147-A177-3AD203B41FA5}">
                      <a16:colId xmlns:a16="http://schemas.microsoft.com/office/drawing/2014/main" val="2246004576"/>
                    </a:ext>
                  </a:extLst>
                </a:gridCol>
                <a:gridCol w="4970884">
                  <a:extLst>
                    <a:ext uri="{9D8B030D-6E8A-4147-A177-3AD203B41FA5}">
                      <a16:colId xmlns:a16="http://schemas.microsoft.com/office/drawing/2014/main" val="1482386933"/>
                    </a:ext>
                  </a:extLst>
                </a:gridCol>
              </a:tblGrid>
              <a:tr h="14815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질병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0" indent="-127000"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주요 내역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470761"/>
                  </a:ext>
                </a:extLst>
              </a:tr>
              <a:tr h="804199">
                <a:tc rowSpan="2">
                  <a:txBody>
                    <a:bodyPr/>
                    <a:lstStyle/>
                    <a:p>
                      <a:pPr marL="0" marR="0" lvl="0" indent="0" algn="ctr" defTabSz="863319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1" kern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땀띠</a:t>
                      </a:r>
                      <a:endParaRPr lang="ko-KR" altLang="ko-KR" sz="1000" b="1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indent="-101600"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증상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00" indent="-12700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땀을 많이 흘려 피부가 자극을 받으면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붉은색</a:t>
                      </a: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무색의 좁쌀 같은 발진이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생기는</a:t>
                      </a:r>
                      <a:endParaRPr lang="en-US" altLang="ko-KR" sz="1000" kern="10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indent="-12700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증상</a:t>
                      </a:r>
                      <a:r>
                        <a:rPr lang="en-US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127000" indent="-12700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긁으면 땀구멍이 막혀서 피부 상태가 나빠지고 화상이나 습진으로 악화될 수 있음</a:t>
                      </a:r>
                      <a:endParaRPr lang="ko-KR" sz="1000" kern="10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81203"/>
                  </a:ext>
                </a:extLst>
              </a:tr>
              <a:tr h="80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00" indent="-12700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환자를 시원한 곳으로 옮기고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땀에 젖은 옷은 마른 옷으로 </a:t>
                      </a:r>
                      <a:r>
                        <a:rPr lang="ko-KR" sz="1000" kern="100" spc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환복</a:t>
                      </a: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하고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상처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부위</a:t>
                      </a:r>
                      <a:endParaRPr lang="en-US" altLang="ko-KR" sz="1000" kern="10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indent="-12700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소독</a:t>
                      </a:r>
                      <a:endParaRPr lang="ko-KR" sz="1000" kern="10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1920" indent="-12192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환자가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가려움증을 호소할 경우에는 의사의 진료에 따라 항히스타민을 처방</a:t>
                      </a:r>
                      <a:endParaRPr lang="ko-KR" sz="1000" kern="10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0391"/>
                  </a:ext>
                </a:extLst>
              </a:tr>
              <a:tr h="562182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b="1" kern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열경련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spc="-1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증상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alt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땀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을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많이 흘렸을 때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수분과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염분이 부족해서 생기는 것으로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주로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근육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중심으로</a:t>
                      </a:r>
                      <a:endParaRPr lang="en-US" altLang="ko-KR" sz="1000" kern="10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경련이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일어남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심하면</a:t>
                      </a: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현기증과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구토를 유발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000" kern="10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167747"/>
                  </a:ext>
                </a:extLst>
              </a:tr>
              <a:tr h="5621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spc="-1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조치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환자는 그늘에서 쉬게 하고 소금을 물에 녹여 섭취하게 해주어야 함</a:t>
                      </a: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의사의 진료에 따라 조치</a:t>
                      </a:r>
                      <a:endParaRPr lang="ko-KR" sz="1000" kern="10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471088"/>
                  </a:ext>
                </a:extLst>
              </a:tr>
              <a:tr h="1322314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열사병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증상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고온 다습한 환경에서 몸의 열이 발산하지 못하여 생기는 병</a:t>
                      </a: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높은 온도와 습도에 방치되거나 바람이 통하지 않는 뜨거운 방에 오래 있을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경우</a:t>
                      </a:r>
                      <a:endParaRPr lang="en-US" altLang="ko-KR" sz="1000" kern="10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발생</a:t>
                      </a: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얼굴이 창백해지고 식은땀이 나며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현기증이나 순간적으로 정신착란을 일으킬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endParaRPr lang="en-US" altLang="ko-KR" sz="1000" kern="10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있음</a:t>
                      </a:r>
                      <a:endParaRPr lang="ko-KR" sz="1000" kern="10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13149"/>
                  </a:ext>
                </a:extLst>
              </a:tr>
              <a:tr h="5621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alt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즉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119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신고하고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환자를 그늘로 옮겨 겉옷을 벗기고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미지근한 물로 몸을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적셔</a:t>
                      </a:r>
                      <a:endParaRPr lang="en-US" altLang="ko-KR" sz="1000" kern="10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체온이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내려가도록 한 후 의사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의료기관</a:t>
                      </a: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등의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지시에 따름</a:t>
                      </a:r>
                      <a:endParaRPr lang="ko-KR" sz="1000" kern="10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1695689"/>
                  </a:ext>
                </a:extLst>
              </a:tr>
              <a:tr h="545143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b="1" kern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울열증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indent="-101600"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spc="-10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증상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00" indent="-12700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양열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아래 오랜 시간 노출되었을 경우 체온은 매우 높지만 땀이 나지 않는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상태가</a:t>
                      </a:r>
                      <a:endParaRPr lang="en-US" altLang="ko-KR" sz="1000" kern="10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27000" indent="-12700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되고 두통과 구토 증세를 동반하며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심할</a:t>
                      </a: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경우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의식을 잃을 수 있음</a:t>
                      </a:r>
                      <a:endParaRPr lang="ko-KR" sz="1000" kern="10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167749"/>
                  </a:ext>
                </a:extLst>
              </a:tr>
              <a:tr h="80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1600" indent="-101600"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00" indent="-12700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그늘로 옮겨 겉옷을 벗기고 미지근한 물로 옷을 적셔 물이 증발하며 체온을 낮춤</a:t>
                      </a: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의식이 있을 경우 물을 주고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체온이 돌아오면 옷이나 담요로 따뜻하게 하여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체온</a:t>
                      </a:r>
                      <a:endParaRPr lang="en-US" altLang="ko-KR" sz="1000" kern="10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유지</a:t>
                      </a:r>
                      <a:endParaRPr lang="ko-KR" sz="1000" kern="10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985200"/>
                  </a:ext>
                </a:extLst>
              </a:tr>
              <a:tr h="562182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b="1" kern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화상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" spc="-2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증상</a:t>
                      </a:r>
                      <a:endParaRPr lang="ko-KR" sz="1000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태양열로 인해서 피부가 그을리거나 수포까지 발생</a:t>
                      </a: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신체의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3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분의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2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 화상을 입으면 생명이 위험할 수 있음</a:t>
                      </a:r>
                      <a:endParaRPr lang="ko-KR" sz="1000" kern="10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363937"/>
                  </a:ext>
                </a:extLst>
              </a:tr>
              <a:tr h="5820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altLang="ko-KR" sz="1000" kern="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그늘로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환자를 이동시켜 햇빛에 노출되지 않게 하고 피부에 수포가 생긴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경우</a:t>
                      </a:r>
                      <a:endParaRPr lang="en-US" altLang="ko-KR" sz="1000" kern="100" spc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거즈를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이용하여 덮어 주되 세균 감염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위험이</a:t>
                      </a:r>
                      <a:r>
                        <a:rPr lang="en-US" alt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있으므로 </a:t>
                      </a:r>
                      <a:r>
                        <a:rPr lang="ko-KR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수포를 터뜨려서는 안됨</a:t>
                      </a:r>
                      <a:r>
                        <a:rPr lang="en-US" sz="1000" kern="10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000" kern="10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314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81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 lIns="36000" rIns="36000"/>
          <a:lstStyle/>
          <a:p>
            <a:fld id="{3AC34AA3-01D7-4AD7-B34B-D28A69592E25}" type="slidenum">
              <a:rPr lang="en-US" altLang="ko-KR" smtClean="0"/>
              <a:pPr/>
              <a:t>26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6273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9_3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54" y="1000139"/>
            <a:ext cx="5942899" cy="830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9_3]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spc="-40" dirty="0">
                <a:ea typeface="맑은 고딕" panose="020B0503020000020004" pitchFamily="50" charset="-127"/>
              </a:rPr>
              <a:t> </a:t>
            </a:r>
            <a:r>
              <a:rPr lang="en-US" altLang="ko-KR" sz="1200" b="1" kern="0" spc="-40" dirty="0" smtClean="0">
                <a:ea typeface="맑은 고딕" panose="020B0503020000020004" pitchFamily="50" charset="-127"/>
              </a:rPr>
              <a:t>   </a:t>
            </a:r>
            <a:r>
              <a:rPr lang="en-US" altLang="ko-KR" sz="1000" b="1" dirty="0" smtClean="0">
                <a:ea typeface="맑은 고딕" panose="020B0503020000020004" pitchFamily="50" charset="-127"/>
              </a:rPr>
              <a:t>- </a:t>
            </a:r>
            <a:r>
              <a:rPr lang="ko-KR" altLang="en-US" sz="1000" b="1" dirty="0" smtClean="0">
                <a:ea typeface="맑은 고딕" panose="020B0503020000020004" pitchFamily="50" charset="-127"/>
              </a:rPr>
              <a:t>동절기</a:t>
            </a:r>
            <a:r>
              <a:rPr lang="ko-KR" altLang="ko-KR" sz="1000" b="1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ea typeface="맑은 고딕" panose="020B0503020000020004" pitchFamily="50" charset="-127"/>
              </a:rPr>
              <a:t>한파 질병 별 증상 및 조치 </a:t>
            </a:r>
            <a:endParaRPr lang="en-US" altLang="ko-KR" sz="1000" b="1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100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ko-KR" sz="1000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※ </a:t>
            </a:r>
            <a:r>
              <a:rPr lang="ko-KR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응급조치 후 즉시 의료기관으로 옮겨 추가 검진 </a:t>
            </a:r>
            <a:r>
              <a:rPr lang="ko-KR" altLang="ko-KR" sz="1000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요함</a:t>
            </a:r>
            <a:endParaRPr lang="ko-KR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64221"/>
              </p:ext>
            </p:extLst>
          </p:nvPr>
        </p:nvGraphicFramePr>
        <p:xfrm>
          <a:off x="451140" y="1518546"/>
          <a:ext cx="5939913" cy="73873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5024">
                  <a:extLst>
                    <a:ext uri="{9D8B030D-6E8A-4147-A177-3AD203B41FA5}">
                      <a16:colId xmlns:a16="http://schemas.microsoft.com/office/drawing/2014/main" val="537225094"/>
                    </a:ext>
                  </a:extLst>
                </a:gridCol>
                <a:gridCol w="474090">
                  <a:extLst>
                    <a:ext uri="{9D8B030D-6E8A-4147-A177-3AD203B41FA5}">
                      <a16:colId xmlns:a16="http://schemas.microsoft.com/office/drawing/2014/main" val="634478024"/>
                    </a:ext>
                  </a:extLst>
                </a:gridCol>
                <a:gridCol w="4820799">
                  <a:extLst>
                    <a:ext uri="{9D8B030D-6E8A-4147-A177-3AD203B41FA5}">
                      <a16:colId xmlns:a16="http://schemas.microsoft.com/office/drawing/2014/main" val="445691207"/>
                    </a:ext>
                  </a:extLst>
                </a:gridCol>
              </a:tblGrid>
              <a:tr h="23660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질병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7000" indent="-127000"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주요 내역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065017"/>
                  </a:ext>
                </a:extLst>
              </a:tr>
              <a:tr h="879342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저체온증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indent="-101600"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증상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863319" rtl="0" eaLnBrk="1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tabLst>
                          <a:tab pos="270510" algn="l"/>
                        </a:tabLst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말이 어눌해지거나 기억 장애 발생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점점 의식이 흐려짐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지속적인 피로감을 느낌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다리의 심한 떨림 증상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6819120"/>
                  </a:ext>
                </a:extLst>
              </a:tr>
              <a:tr h="12542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63319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조치</a:t>
                      </a:r>
                      <a:endParaRPr lang="ko-KR" altLang="ko-KR" sz="1000" kern="1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신속히 병원으로 가거나 즉시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신고한다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젖은 옷은 벗기고 담요나 침낭 등으로 감싸준다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겨드랑이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 위에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핫팩이나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더운 물통 등을 올려 준다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※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이런 재료가 없는 경우 사람을 껴안는 것도 효과적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</a:t>
                      </a: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의식이 있는 경우에는 따뜻한 음료가 도움이 될 수 있으나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의식이 없는 경우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주의해야 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590545"/>
                  </a:ext>
                </a:extLst>
              </a:tr>
              <a:tr h="879342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동상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indent="-101600"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증상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찌르는 듯한 통증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붉어지고 가려움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부종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피부가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검붉어지고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물집이 생김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피부와 피하조직 괴사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감각 소실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근육 및 뼈까지 괴사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282207"/>
                  </a:ext>
                </a:extLst>
              </a:tr>
              <a:tr h="30218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63319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조치</a:t>
                      </a:r>
                      <a:endParaRPr lang="ko-KR" altLang="ko-KR" sz="1000" kern="1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▶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병원을 방문하여 진료를 받는 것이 우선으로 응급 조치 후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연락하여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지정병원으로 이송함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환자를 따뜻한 환경으로 옮긴다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동상 부위를 따뜻한 물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(38~42℃)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담가 혈액 순환이 원활하게 하여 괴사를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막는다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-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38~42℃ :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동상을 입지 않는 부위를 담갔을 때 불편하지 않을 정도의 온도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√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따뜻한 물수건을 대주고 자주 갈아줌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  √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손가락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발가락 사이에 소독된 마른 거즈를 끼움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※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습기를 제거하고 서로 달라 붙지 않게 함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동상 부위를 약간 높게 하여 부종 및 통증을 줄여 준다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동상 부위를 절대 문지르지 말고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몸 전체와 함께 동상 부위를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점진적으로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따뜻하게 한다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 동상 환자는 들 것으로 운반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다리에 동상이 걸리면 녹고 난 후에도 걸어서는 안됨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245840"/>
                  </a:ext>
                </a:extLst>
              </a:tr>
              <a:tr h="450847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손상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1600" indent="-101600" algn="ctr" latinLnBrk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증상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spcBef>
                          <a:spcPts val="400"/>
                        </a:spcBef>
                        <a:buFontTx/>
                        <a:buNone/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낙상에 의한 손상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spcBef>
                          <a:spcPts val="400"/>
                        </a:spcBef>
                        <a:buFontTx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-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미끄러짐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넘어짐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떨어짐 등에 의한 탈구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골절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타박상 등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153635"/>
                  </a:ext>
                </a:extLst>
              </a:tr>
              <a:tr h="665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63319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조치</a:t>
                      </a:r>
                      <a:endParaRPr lang="ko-KR" altLang="ko-KR" sz="1000" kern="1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홀로 거동이 어려울 경우 즉시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신고함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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환자가 편안해 하는 자세 그대로 움직이지 않게 고정하고 도움을 청함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-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필요시 부목 등을 이용하여 고정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360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4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 lIns="36000" rIns="36000"/>
          <a:lstStyle/>
          <a:p>
            <a:fld id="{3AC34AA3-01D7-4AD7-B34B-D28A69592E25}" type="slidenum">
              <a:rPr lang="en-US" altLang="ko-KR" smtClean="0"/>
              <a:pPr/>
              <a:t>27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6273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9_4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54" y="1000139"/>
            <a:ext cx="5942899" cy="8720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9_4]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spc="-40" dirty="0">
                <a:ea typeface="맑은 고딕" panose="020B0503020000020004" pitchFamily="50" charset="-127"/>
              </a:rPr>
              <a:t> </a:t>
            </a:r>
            <a:r>
              <a:rPr lang="en-US" altLang="ko-KR" sz="1200" b="1" kern="0" spc="-40" dirty="0" smtClean="0">
                <a:ea typeface="맑은 고딕" panose="020B0503020000020004" pitchFamily="50" charset="-127"/>
              </a:rPr>
              <a:t>  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- </a:t>
            </a:r>
            <a:r>
              <a:rPr lang="ko-KR" altLang="en-US" sz="1000" b="1" dirty="0" smtClean="0">
                <a:ea typeface="맑은 고딕" panose="020B0503020000020004" pitchFamily="50" charset="-127"/>
              </a:rPr>
              <a:t>기상청 기상특보 발효 기준</a:t>
            </a:r>
            <a:endParaRPr lang="en-US" altLang="ko-KR" sz="1000" b="1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b="1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endParaRPr lang="en-US" altLang="ko-KR" sz="1000" kern="100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000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※ </a:t>
            </a:r>
            <a:r>
              <a:rPr lang="ko-KR" altLang="en-US" sz="1000" dirty="0">
                <a:ea typeface="맑은 고딕" panose="020B0503020000020004" pitchFamily="50" charset="-127"/>
              </a:rPr>
              <a:t>낙뢰는 특보가 없는 </a:t>
            </a:r>
            <a:r>
              <a:rPr lang="ko-KR" altLang="en-US" sz="1000" dirty="0" err="1">
                <a:ea typeface="맑은 고딕" panose="020B0503020000020004" pitchFamily="50" charset="-127"/>
              </a:rPr>
              <a:t>기상정보로</a:t>
            </a:r>
            <a:r>
              <a:rPr lang="ko-KR" altLang="en-US" sz="1000" dirty="0">
                <a:ea typeface="맑은 고딕" panose="020B0503020000020004" pitchFamily="50" charset="-127"/>
              </a:rPr>
              <a:t> 발생 시각</a:t>
            </a:r>
            <a:r>
              <a:rPr lang="en-US" altLang="ko-KR" sz="1000" dirty="0"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ea typeface="맑은 고딕" panose="020B0503020000020004" pitchFamily="50" charset="-127"/>
              </a:rPr>
              <a:t>위치</a:t>
            </a:r>
            <a:r>
              <a:rPr lang="en-US" altLang="ko-KR" sz="1000" dirty="0"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ea typeface="맑은 고딕" panose="020B0503020000020004" pitchFamily="50" charset="-127"/>
              </a:rPr>
              <a:t>강도</a:t>
            </a:r>
            <a:r>
              <a:rPr lang="en-US" altLang="ko-KR" sz="1000" dirty="0"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ea typeface="맑은 고딕" panose="020B0503020000020004" pitchFamily="50" charset="-127"/>
              </a:rPr>
              <a:t>극성 등 관측 자료를 영상으로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처리하여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기상청 홈페이지와 모바일 앱을 통해 제공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870510"/>
              </p:ext>
            </p:extLst>
          </p:nvPr>
        </p:nvGraphicFramePr>
        <p:xfrm>
          <a:off x="448154" y="1496709"/>
          <a:ext cx="5942899" cy="7522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5923">
                  <a:extLst>
                    <a:ext uri="{9D8B030D-6E8A-4147-A177-3AD203B41FA5}">
                      <a16:colId xmlns:a16="http://schemas.microsoft.com/office/drawing/2014/main" val="2671421290"/>
                    </a:ext>
                  </a:extLst>
                </a:gridCol>
                <a:gridCol w="2738488">
                  <a:extLst>
                    <a:ext uri="{9D8B030D-6E8A-4147-A177-3AD203B41FA5}">
                      <a16:colId xmlns:a16="http://schemas.microsoft.com/office/drawing/2014/main" val="3457993743"/>
                    </a:ext>
                  </a:extLst>
                </a:gridCol>
                <a:gridCol w="2738488">
                  <a:extLst>
                    <a:ext uri="{9D8B030D-6E8A-4147-A177-3AD203B41FA5}">
                      <a16:colId xmlns:a16="http://schemas.microsoft.com/office/drawing/2014/main" val="3284062227"/>
                    </a:ext>
                  </a:extLst>
                </a:gridCol>
              </a:tblGrid>
              <a:tr h="151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종류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주의보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경보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73054"/>
                  </a:ext>
                </a:extLst>
              </a:tr>
              <a:tr h="4579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폭염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일 </a:t>
                      </a:r>
                      <a:r>
                        <a:rPr lang="ko-KR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최고 기온이</a:t>
                      </a:r>
                      <a:r>
                        <a:rPr lang="en-US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33℃ </a:t>
                      </a:r>
                      <a:r>
                        <a:rPr lang="ko-KR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이상인 상태가</a:t>
                      </a:r>
                      <a:r>
                        <a:rPr lang="en-US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2</a:t>
                      </a:r>
                      <a:r>
                        <a:rPr lang="ko-KR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일 이상 </a:t>
                      </a:r>
                      <a:endParaRPr lang="en-US" altLang="ko-KR" sz="1000" kern="100" spc="-7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지속될 </a:t>
                      </a:r>
                      <a:r>
                        <a:rPr lang="ko-KR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것으로 </a:t>
                      </a:r>
                      <a:r>
                        <a:rPr 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예상</a:t>
                      </a: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될 </a:t>
                      </a:r>
                      <a:r>
                        <a:rPr lang="ko-KR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때 </a:t>
                      </a:r>
                      <a:endParaRPr lang="ko-KR" sz="1000" kern="100" spc="-7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일 </a:t>
                      </a:r>
                      <a:r>
                        <a:rPr lang="ko-KR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최고 기온이</a:t>
                      </a:r>
                      <a:r>
                        <a:rPr lang="en-US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35℃ </a:t>
                      </a:r>
                      <a:r>
                        <a:rPr lang="ko-KR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이상인 상태가</a:t>
                      </a:r>
                      <a:r>
                        <a:rPr lang="en-US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2</a:t>
                      </a:r>
                      <a:r>
                        <a:rPr lang="ko-KR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일 </a:t>
                      </a:r>
                      <a:r>
                        <a:rPr 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</a:t>
                      </a:r>
                      <a:endParaRPr lang="en-US" altLang="ko-KR" sz="1000" kern="100" spc="-7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</a:t>
                      </a:r>
                      <a:r>
                        <a:rPr lang="ko-KR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지속될 것으로 </a:t>
                      </a:r>
                      <a:r>
                        <a:rPr 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예상</a:t>
                      </a: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될 </a:t>
                      </a:r>
                      <a:r>
                        <a:rPr lang="ko-KR" sz="1000" kern="100" spc="-7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때 </a:t>
                      </a:r>
                      <a:endParaRPr lang="ko-KR" sz="1000" kern="100" spc="-7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800413"/>
                  </a:ext>
                </a:extLst>
              </a:tr>
              <a:tr h="6756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태풍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태풍으로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인하여 강풍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풍랑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호우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sz="1000" kern="100" spc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폭풍해일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현상 등이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주의보 기준에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도달할 것으로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예상될 때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강풍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또는 풍랑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경보 기준에 도달할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것으로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예상될 때</a:t>
                      </a: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sym typeface="Wingdings" panose="05000000000000000000" pitchFamily="2" charset="2"/>
                        </a:rPr>
                        <a:t>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총 강우량이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200mm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예상될 때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9396542"/>
                  </a:ext>
                </a:extLst>
              </a:tr>
              <a:tr h="6756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폭풍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해일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천문조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폭풍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저기압 등의 복합적인 영향으로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해수면이 상승하여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sz="1000" kern="100" spc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발효기준값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이상이 예상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될 때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발효 기준 값은 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ko-KR" alt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첨부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참조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 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천문조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폭풍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저기압 등의 복합적인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영향으로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해수면이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상승하여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발효기준값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이상이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예상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될 때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단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발효 기준 값은 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#</a:t>
                      </a:r>
                      <a:r>
                        <a:rPr lang="ko-KR" alt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첨부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r>
                        <a:rPr lang="ko-KR" alt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참조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335729"/>
                  </a:ext>
                </a:extLst>
              </a:tr>
              <a:tr h="15462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강풍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육상에서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풍속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14m/s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또는 순간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풍속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20m/s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예상 </a:t>
                      </a: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산지는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풍속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17m/s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또는 </a:t>
                      </a:r>
                      <a:r>
                        <a:rPr lang="ko-KR" sz="1000" kern="100" spc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순간풍속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25m/s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예상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※ SKO</a:t>
                      </a:r>
                      <a:r>
                        <a:rPr lang="ko-KR" alt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는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풍속 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10m/s </a:t>
                      </a:r>
                      <a:r>
                        <a:rPr lang="ko-KR" alt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이상일 경우 </a:t>
                      </a:r>
                      <a:r>
                        <a:rPr lang="ko-KR" altLang="en-US" sz="1000" kern="100" spc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고소차</a:t>
                      </a:r>
                      <a:r>
                        <a:rPr lang="ko-KR" alt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등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중장비 사용 작업 중지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기타 작업은 기상청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 기준 준수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육상에서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풍속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21m/s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또는 </a:t>
                      </a:r>
                      <a:r>
                        <a:rPr lang="ko-KR" sz="1000" kern="100" spc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순간풍속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26m/s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이상이 예상</a:t>
                      </a: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산지는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풍속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24m/s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또는 </a:t>
                      </a:r>
                      <a:r>
                        <a:rPr lang="ko-KR" sz="1000" kern="100" spc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순간풍속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30m/s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이상이 예상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751637"/>
                  </a:ext>
                </a:extLst>
              </a:tr>
              <a:tr h="893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지진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해일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규모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6.0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이상의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해저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지진이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발생하여 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우리나라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해안가에 지진해일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높이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0.5m </a:t>
                      </a:r>
                      <a:endParaRPr lang="en-US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1.0m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미만의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지진해일 내습이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예상되는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경우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규모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6.0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이상의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해저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지진이 발생하여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우리나라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해안가에 지진해일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높이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1.0m</a:t>
                      </a:r>
                    </a:p>
                    <a:p>
                      <a:pPr marL="0" indent="0" algn="l">
                        <a:lnSpc>
                          <a:spcPct val="100000"/>
                        </a:lnSpc>
                        <a:spcBef>
                          <a:spcPts val="400"/>
                        </a:spcBef>
                        <a:buFont typeface="Wingdings" panose="05000000000000000000" pitchFamily="2" charset="2"/>
                        <a:buNone/>
                        <a:tabLst>
                          <a:tab pos="321945" algn="l"/>
                        </a:tabLst>
                      </a:pP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이상의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지진해일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내습이 예상되는 경우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939840"/>
                  </a:ext>
                </a:extLst>
              </a:tr>
              <a:tr h="4579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풍랑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-5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해상에서 </a:t>
                      </a:r>
                      <a:r>
                        <a:rPr lang="ko-KR" sz="1000" kern="1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풍속</a:t>
                      </a:r>
                      <a:r>
                        <a:rPr lang="en-US" sz="1000" kern="1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14m/s </a:t>
                      </a:r>
                      <a:r>
                        <a:rPr lang="ko-KR" sz="1000" kern="1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이상이</a:t>
                      </a:r>
                      <a:r>
                        <a:rPr lang="en-US" sz="1000" kern="1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3</a:t>
                      </a:r>
                      <a:r>
                        <a:rPr lang="ko-KR" sz="1000" kern="100" spc="-5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시간 이상 지속</a:t>
                      </a: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유의파고가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3m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이상이 예상될 때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-6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해상에서 </a:t>
                      </a:r>
                      <a:r>
                        <a:rPr lang="ko-KR" sz="1000" kern="100" spc="-6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풍속</a:t>
                      </a:r>
                      <a:r>
                        <a:rPr lang="en-US" sz="1000" kern="100" spc="-6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21m/s </a:t>
                      </a:r>
                      <a:r>
                        <a:rPr lang="ko-KR" sz="1000" kern="100" spc="-6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이상이</a:t>
                      </a:r>
                      <a:r>
                        <a:rPr lang="en-US" sz="1000" kern="100" spc="-6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3</a:t>
                      </a:r>
                      <a:r>
                        <a:rPr lang="ko-KR" sz="1000" kern="100" spc="-6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시간 이상 지속</a:t>
                      </a: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유의파고가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5m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이상이 예상될 때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364355"/>
                  </a:ext>
                </a:extLst>
              </a:tr>
              <a:tr h="4579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b="1" kern="100" spc="0" baseline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호우</a:t>
                      </a:r>
                      <a:endParaRPr lang="ko-KR" sz="1000" kern="100" spc="0" baseline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강우량이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60mm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예상될 때</a:t>
                      </a: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강우량이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110mm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예상될 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시간 강우량이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90mm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예상될 때</a:t>
                      </a: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시간 강우량이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180mm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예상될 때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000874"/>
                  </a:ext>
                </a:extLst>
              </a:tr>
              <a:tr h="45799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대설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시간 </a:t>
                      </a:r>
                      <a:r>
                        <a:rPr lang="ko-KR" sz="1000" kern="100" spc="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신적설이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5cm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예상될 때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시간 </a:t>
                      </a:r>
                      <a:r>
                        <a:rPr lang="ko-KR" sz="1000" kern="100" spc="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신적설이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20cm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예상될 때</a:t>
                      </a:r>
                    </a:p>
                    <a:p>
                      <a:pPr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산지는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시간 </a:t>
                      </a:r>
                      <a:r>
                        <a:rPr lang="ko-KR" sz="1000" kern="100" spc="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신적설이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30cm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이상 예상될 때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120332"/>
                  </a:ext>
                </a:extLst>
              </a:tr>
              <a:tr h="16756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한파</a:t>
                      </a:r>
                      <a:endParaRPr lang="ko-KR" sz="1000" kern="100" spc="0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~4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월에 다음 중 하나에 해당하는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경우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①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아침 최저기온이 전날보다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10℃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하강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하여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3℃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이하이고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평년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값보다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3℃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낮을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것으로 예상될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때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②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아침 최저기온이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-12℃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이하가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지속될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것이 예상될 때 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③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급격한 저온현상으로 중대한 피해가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될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-7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• 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~4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월에 다음 중 하나에 해당하는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경우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①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아침 최저기온이 전날보다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15℃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하강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하여</a:t>
                      </a: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3℃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이하이고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평년 값보다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3℃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</a:t>
                      </a: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낮을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것으로 예상될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때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②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아침 최저기온이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-15℃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이하가</a:t>
                      </a:r>
                      <a:r>
                        <a:rPr lang="en-US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지속될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것이 예상될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때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③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급격한 저온현상으로 광범위한 지역에서 </a:t>
                      </a:r>
                      <a:endParaRPr lang="en-US" altLang="ko-KR" sz="1000" kern="100" spc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27000" indent="-127000" algn="l">
                        <a:lnSpc>
                          <a:spcPct val="100000"/>
                        </a:lnSpc>
                        <a:spcBef>
                          <a:spcPts val="400"/>
                        </a:spcBef>
                        <a:tabLst>
                          <a:tab pos="321945" algn="l"/>
                        </a:tabLst>
                      </a:pPr>
                      <a:r>
                        <a:rPr lang="en-US" alt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sz="1000" kern="100" spc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중대한 </a:t>
                      </a:r>
                      <a:r>
                        <a:rPr lang="ko-KR" sz="1000" kern="100" spc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피해가 예상될 때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510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9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 lIns="36000" rIns="36000"/>
          <a:lstStyle/>
          <a:p>
            <a:fld id="{3AC34AA3-01D7-4AD7-B34B-D28A69592E25}" type="slidenum">
              <a:rPr lang="en-US" altLang="ko-KR" smtClean="0"/>
              <a:pPr/>
              <a:t>28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6273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SGR 9_5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54" y="1000139"/>
            <a:ext cx="5942899" cy="8966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9_5]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en-US" sz="1200" b="1" kern="0" spc="-40" dirty="0" smtClean="0">
                <a:ea typeface="맑은 고딕" panose="020B0503020000020004" pitchFamily="50" charset="-127"/>
              </a:rPr>
              <a:t>■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b="1" dirty="0" err="1" smtClean="0">
                <a:solidFill>
                  <a:srgbClr val="FF0000"/>
                </a:solidFill>
                <a:ea typeface="맑은 고딕" panose="020B0503020000020004" pitchFamily="50" charset="-127"/>
              </a:rPr>
              <a:t>상황별</a:t>
            </a:r>
            <a:r>
              <a:rPr lang="ko-KR" altLang="en-US" sz="1000" b="1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RM </a:t>
            </a:r>
            <a:r>
              <a:rPr lang="ko-KR" altLang="en-US" sz="1000" b="1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등급 기준</a:t>
            </a:r>
            <a:endParaRPr lang="en-US" altLang="ko-KR" sz="1000" b="1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b="1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200" b="1" kern="0" spc="-4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200" b="1" kern="0" spc="-4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en-US" sz="1200" b="1" kern="0" spc="-40" dirty="0" smtClean="0">
                <a:ea typeface="맑은 고딕" panose="020B0503020000020004" pitchFamily="50" charset="-127"/>
              </a:rPr>
              <a:t>■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단계별 </a:t>
            </a:r>
            <a:r>
              <a:rPr lang="ko-KR" altLang="en-US" sz="1000" b="1" dirty="0" err="1" smtClean="0">
                <a:solidFill>
                  <a:srgbClr val="FF0000"/>
                </a:solidFill>
                <a:ea typeface="맑은 고딕" panose="020B0503020000020004" pitchFamily="50" charset="-127"/>
              </a:rPr>
              <a:t>상황공유</a:t>
            </a:r>
            <a:r>
              <a:rPr lang="ko-KR" altLang="en-US" sz="1000" b="1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및 </a:t>
            </a:r>
            <a:r>
              <a:rPr lang="ko-KR" altLang="en-US" sz="1000" b="1" dirty="0" err="1" smtClean="0">
                <a:solidFill>
                  <a:srgbClr val="FF0000"/>
                </a:solidFill>
                <a:ea typeface="맑은 고딕" panose="020B0503020000020004" pitchFamily="50" charset="-127"/>
              </a:rPr>
              <a:t>대응기준</a:t>
            </a:r>
            <a:endParaRPr lang="en-US" altLang="ko-KR" sz="1000" b="1" dirty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endParaRPr lang="en-US" altLang="ko-KR" sz="1000" kern="100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613923"/>
              </p:ext>
            </p:extLst>
          </p:nvPr>
        </p:nvGraphicFramePr>
        <p:xfrm>
          <a:off x="188950" y="1518547"/>
          <a:ext cx="6415299" cy="3304355"/>
        </p:xfrm>
        <a:graphic>
          <a:graphicData uri="http://schemas.openxmlformats.org/drawingml/2006/table">
            <a:tbl>
              <a:tblPr firstRow="1" firstCol="1" bandRow="1"/>
              <a:tblGrid>
                <a:gridCol w="388806">
                  <a:extLst>
                    <a:ext uri="{9D8B030D-6E8A-4147-A177-3AD203B41FA5}">
                      <a16:colId xmlns:a16="http://schemas.microsoft.com/office/drawing/2014/main" val="1403803465"/>
                    </a:ext>
                  </a:extLst>
                </a:gridCol>
                <a:gridCol w="1166418">
                  <a:extLst>
                    <a:ext uri="{9D8B030D-6E8A-4147-A177-3AD203B41FA5}">
                      <a16:colId xmlns:a16="http://schemas.microsoft.com/office/drawing/2014/main" val="2167670348"/>
                    </a:ext>
                  </a:extLst>
                </a:gridCol>
                <a:gridCol w="583209">
                  <a:extLst>
                    <a:ext uri="{9D8B030D-6E8A-4147-A177-3AD203B41FA5}">
                      <a16:colId xmlns:a16="http://schemas.microsoft.com/office/drawing/2014/main" val="3725293885"/>
                    </a:ext>
                  </a:extLst>
                </a:gridCol>
                <a:gridCol w="583209">
                  <a:extLst>
                    <a:ext uri="{9D8B030D-6E8A-4147-A177-3AD203B41FA5}">
                      <a16:colId xmlns:a16="http://schemas.microsoft.com/office/drawing/2014/main" val="1004096126"/>
                    </a:ext>
                  </a:extLst>
                </a:gridCol>
                <a:gridCol w="1360821">
                  <a:extLst>
                    <a:ext uri="{9D8B030D-6E8A-4147-A177-3AD203B41FA5}">
                      <a16:colId xmlns:a16="http://schemas.microsoft.com/office/drawing/2014/main" val="886162950"/>
                    </a:ext>
                  </a:extLst>
                </a:gridCol>
                <a:gridCol w="583209">
                  <a:extLst>
                    <a:ext uri="{9D8B030D-6E8A-4147-A177-3AD203B41FA5}">
                      <a16:colId xmlns:a16="http://schemas.microsoft.com/office/drawing/2014/main" val="2889022430"/>
                    </a:ext>
                  </a:extLst>
                </a:gridCol>
                <a:gridCol w="518408">
                  <a:extLst>
                    <a:ext uri="{9D8B030D-6E8A-4147-A177-3AD203B41FA5}">
                      <a16:colId xmlns:a16="http://schemas.microsoft.com/office/drawing/2014/main" val="109212000"/>
                    </a:ext>
                  </a:extLst>
                </a:gridCol>
                <a:gridCol w="583209">
                  <a:extLst>
                    <a:ext uri="{9D8B030D-6E8A-4147-A177-3AD203B41FA5}">
                      <a16:colId xmlns:a16="http://schemas.microsoft.com/office/drawing/2014/main" val="1484398096"/>
                    </a:ext>
                  </a:extLst>
                </a:gridCol>
                <a:gridCol w="648010">
                  <a:extLst>
                    <a:ext uri="{9D8B030D-6E8A-4147-A177-3AD203B41FA5}">
                      <a16:colId xmlns:a16="http://schemas.microsoft.com/office/drawing/2014/main" val="2732472527"/>
                    </a:ext>
                  </a:extLst>
                </a:gridCol>
              </a:tblGrid>
              <a:tr h="146292"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고장 발생 기준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>
                      <a:noFill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상황전파 기준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최종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b="1" kern="10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피보고자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133952"/>
                  </a:ext>
                </a:extLst>
              </a:tr>
              <a:tr h="449459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등급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기지국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중계기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VOC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정전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1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100" spc="-50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(SKO)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b="1" kern="10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전사</a:t>
                      </a:r>
                      <a:r>
                        <a:rPr lang="en-US" altLang="ko-KR" sz="900" b="1" kern="10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1" kern="10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RM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100" spc="-50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(T&amp;O)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말하는 </a:t>
                      </a:r>
                      <a:r>
                        <a:rPr lang="ko-KR" sz="900" b="1" kern="10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메시징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100" spc="-50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(T&amp;O)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지역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10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RM</a:t>
                      </a:r>
                      <a:r>
                        <a:rPr lang="ko-KR" sz="900" b="1" kern="10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팀즈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798512"/>
                  </a:ext>
                </a:extLst>
              </a:tr>
              <a:tr h="621619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100" spc="-5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Cri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W/LTE/5G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각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식</a:t>
                      </a:r>
                      <a:endParaRPr lang="en-US" altLang="ko-KR" sz="900" b="0" kern="100" spc="-6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이상</a:t>
                      </a: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en-US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주</a:t>
                      </a:r>
                      <a:r>
                        <a:rPr lang="en-US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주요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기지국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식</a:t>
                      </a: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altLang="ko-KR" sz="900" b="0" kern="100" spc="-60" dirty="0" err="1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주</a:t>
                      </a:r>
                      <a:r>
                        <a:rPr lang="en-US" sz="900" b="0" kern="100" spc="-60" baseline="300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2)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50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식</a:t>
                      </a:r>
                      <a:endParaRPr lang="en-US" altLang="ko-KR" sz="900" b="0" kern="100" spc="-6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이상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건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이상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중통집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23V</a:t>
                      </a:r>
                      <a:r>
                        <a:rPr lang="en-US" sz="900" b="0" kern="100" spc="-60" baseline="300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(5G  46V</a:t>
                      </a:r>
                      <a:r>
                        <a:rPr lang="en-US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도달</a:t>
                      </a: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기지국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10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Site 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이상</a:t>
                      </a: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등록</a:t>
                      </a: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(24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시간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발송</a:t>
                      </a: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(24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시간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등록</a:t>
                      </a: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(24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시간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08000" lvl="0" indent="-108000" algn="l" fontAlgn="base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SzPts val="900"/>
                        <a:buFont typeface="Wingdings" panose="05000000000000000000" pitchFamily="2" charset="2"/>
                        <a:buChar char=""/>
                      </a:pPr>
                      <a:r>
                        <a:rPr lang="en-US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SKT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지역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Infra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담당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108000" lvl="0" indent="-108000" algn="l" fontAlgn="base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SzPts val="900"/>
                        <a:buFont typeface="Wingdings" panose="05000000000000000000" pitchFamily="2" charset="2"/>
                        <a:buChar char=""/>
                      </a:pPr>
                      <a:r>
                        <a:rPr lang="en-US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SKO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기술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지원담당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9935883"/>
                  </a:ext>
                </a:extLst>
              </a:tr>
              <a:tr h="5912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부대 설비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] </a:t>
                      </a: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중통집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냉방기</a:t>
                      </a:r>
                      <a:r>
                        <a:rPr lang="ko-KR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서비스영향발생시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누유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누수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침수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건물파손</a:t>
                      </a:r>
                      <a:r>
                        <a:rPr lang="ko-KR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건물붕괴</a:t>
                      </a:r>
                      <a:r>
                        <a:rPr lang="en-US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sz="900" b="0" kern="100" spc="-60" baseline="300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파손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소화시설</a:t>
                      </a:r>
                      <a:r>
                        <a:rPr lang="ko-KR" sz="900" b="0" kern="100" spc="-60" baseline="3000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하론폭발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57094"/>
                  </a:ext>
                </a:extLst>
              </a:tr>
              <a:tr h="409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재난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재해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] 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재난관리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System Open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기상특보 발효 지역 기지국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10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식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중계기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50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식 이상</a:t>
                      </a: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833310"/>
                  </a:ext>
                </a:extLst>
              </a:tr>
              <a:tr h="222056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ko-KR" sz="11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ko-KR" alt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가입자 규모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] 1,500</a:t>
                      </a:r>
                      <a:r>
                        <a:rPr lang="ko-KR" alt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명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fontAlgn="base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SzPts val="900"/>
                        <a:buFont typeface="Wingdings" panose="05000000000000000000" pitchFamily="2" charset="2"/>
                        <a:buNone/>
                      </a:pP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921541"/>
                  </a:ext>
                </a:extLst>
              </a:tr>
              <a:tr h="46361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100" spc="-5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Maj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W/LTE/5G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각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식</a:t>
                      </a:r>
                      <a:endParaRPr lang="en-US" altLang="ko-KR" sz="900" b="0" kern="100" spc="-6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이상</a:t>
                      </a: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30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식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이상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건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이상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중통집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1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Site 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이상</a:t>
                      </a:r>
                    </a:p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기지국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2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Site 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이상</a:t>
                      </a: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altLang="ko-KR" sz="900" b="0" kern="100" spc="-60" dirty="0" smtClean="0">
                        <a:solidFill>
                          <a:srgbClr val="0000CC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smtClean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미 </a:t>
                      </a:r>
                      <a:r>
                        <a:rPr lang="ko-KR" sz="900" b="0" kern="100" spc="-60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등록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altLang="ko-KR" sz="900" b="0" kern="100" spc="-60" dirty="0" smtClean="0">
                        <a:solidFill>
                          <a:srgbClr val="0000CC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smtClean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미 </a:t>
                      </a:r>
                      <a:r>
                        <a:rPr lang="ko-KR" sz="900" b="0" kern="100" spc="-60" dirty="0">
                          <a:solidFill>
                            <a:srgbClr val="0000CC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발송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altLang="ko-KR" sz="900" b="0" kern="100" spc="-6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등록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(24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시간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108000" lvl="0" indent="-108000" algn="l" fontAlgn="base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SzPts val="900"/>
                        <a:buFont typeface="Wingdings" panose="05000000000000000000" pitchFamily="2" charset="2"/>
                        <a:buChar char=""/>
                      </a:pPr>
                      <a:r>
                        <a:rPr lang="en-US" altLang="ko-KR" sz="900" b="0" kern="100" spc="-60" baseline="300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SKT</a:t>
                      </a:r>
                      <a:r>
                        <a:rPr lang="ko-KR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지역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Infra</a:t>
                      </a:r>
                      <a:r>
                        <a:rPr lang="ko-KR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담당</a:t>
                      </a:r>
                    </a:p>
                    <a:p>
                      <a:pPr marL="108000" lvl="0" indent="-108000" algn="l" fontAlgn="base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SzPts val="900"/>
                        <a:buFont typeface="Wingdings" panose="05000000000000000000" pitchFamily="2" charset="2"/>
                        <a:buChar char=""/>
                      </a:pPr>
                      <a:r>
                        <a:rPr lang="en-US" altLang="ko-KR" sz="900" b="0" kern="100" spc="-60" baseline="3000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SKO</a:t>
                      </a:r>
                      <a:r>
                        <a:rPr lang="ko-KR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기술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지원담당</a:t>
                      </a:r>
                      <a:endParaRPr lang="ko-KR" alt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573890"/>
                  </a:ext>
                </a:extLst>
              </a:tr>
              <a:tr h="40034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100" spc="-5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Min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W/LTE/5G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각 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식 </a:t>
                      </a:r>
                      <a:endParaRPr lang="en-US" altLang="ko-KR" sz="900" b="0" kern="100" spc="-6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이상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20~30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식</a:t>
                      </a:r>
                      <a:endParaRPr lang="en-US" altLang="ko-KR" sz="900" b="0" kern="100" spc="-6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미만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건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이상</a:t>
                      </a: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0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ko-KR" sz="900" b="0" kern="100" spc="-60" dirty="0" err="1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ㅇ</a:t>
                      </a:r>
                      <a:r>
                        <a:rPr lang="ko-KR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기지국</a:t>
                      </a:r>
                      <a:r>
                        <a:rPr lang="en-US" sz="900" b="0" kern="100" spc="-6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 1</a:t>
                      </a:r>
                      <a:r>
                        <a:rPr 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r>
                        <a:rPr lang="en-US" altLang="ko-KR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b="0" kern="100" spc="-60" dirty="0" smtClean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Site</a:t>
                      </a:r>
                      <a:endParaRPr lang="ko-KR" sz="900" b="0" kern="100" spc="-6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8000" marR="18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450536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038946"/>
              </p:ext>
            </p:extLst>
          </p:nvPr>
        </p:nvGraphicFramePr>
        <p:xfrm>
          <a:off x="188950" y="5483417"/>
          <a:ext cx="6415301" cy="361710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602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04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32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2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6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16302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pc="-6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단</a:t>
                      </a:r>
                      <a:r>
                        <a:rPr lang="ko-KR" altLang="en-US" sz="900" kern="100" spc="-6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계</a:t>
                      </a:r>
                      <a:endParaRPr lang="en-US" altLang="ko-KR" sz="900" kern="100" spc="-6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pc="-60" dirty="0" err="1" smtClean="0">
                          <a:effectLst/>
                          <a:latin typeface="+mn-ea"/>
                          <a:ea typeface="+mn-ea"/>
                          <a:cs typeface="+mn-cs"/>
                        </a:rPr>
                        <a:t>상황별</a:t>
                      </a:r>
                      <a:r>
                        <a:rPr lang="ko-KR" altLang="en-US" sz="900" kern="100" spc="-60" dirty="0" smtClean="0">
                          <a:effectLst/>
                          <a:latin typeface="+mn-ea"/>
                          <a:ea typeface="+mn-ea"/>
                          <a:cs typeface="+mn-cs"/>
                        </a:rPr>
                        <a:t> 기준</a:t>
                      </a:r>
                      <a:endParaRPr lang="ko-KR" sz="900" kern="100" spc="-6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pc="-6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고장</a:t>
                      </a:r>
                      <a:r>
                        <a:rPr lang="ko-KR" altLang="en-US" sz="900" kern="100" spc="-6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900" kern="100" spc="-60" dirty="0" err="1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알람</a:t>
                      </a:r>
                      <a:r>
                        <a:rPr lang="en-US" altLang="ko-KR" sz="900" kern="100" spc="-6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900" kern="100" spc="-6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기준</a:t>
                      </a:r>
                      <a:endParaRPr lang="en-US" altLang="ko-KR" sz="900" kern="100" spc="-60" baseline="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pc="-6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대응관리</a:t>
                      </a:r>
                      <a:endParaRPr lang="ko-KR" sz="900" kern="100" spc="-6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상황전파</a:t>
                      </a:r>
                      <a:r>
                        <a:rPr lang="en-US" altLang="ko-KR" sz="900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900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대상</a:t>
                      </a:r>
                      <a:endParaRPr lang="ko-KR" sz="900" kern="100" spc="-6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spc="-6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SKT</a:t>
                      </a:r>
                      <a:r>
                        <a:rPr lang="en-US" altLang="ko-KR" sz="900" kern="100" spc="-6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900" kern="100" spc="-60" baseline="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상황전파 기준</a:t>
                      </a:r>
                      <a:endParaRPr lang="ko-KR" sz="900" kern="100" spc="-60" dirty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17146" marR="17146" marT="825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023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17146" marR="17146" marT="825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17146" marR="17146" marT="825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ko-KR" sz="14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17146" marR="17146" marT="8254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spc="-60" baseline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NMC </a:t>
                      </a:r>
                      <a:r>
                        <a:rPr lang="ko-KR" altLang="en-US" sz="900" b="1" kern="100" spc="-60" baseline="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등급</a:t>
                      </a:r>
                      <a:endParaRPr lang="ko-KR" sz="900" b="1" kern="100" spc="-6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보고자</a:t>
                      </a:r>
                      <a:endParaRPr lang="ko-KR" sz="900" b="1" kern="100" spc="-60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41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징후 감시 활동</a:t>
                      </a:r>
                      <a:endParaRPr lang="en-US" altLang="ko-KR" sz="900" b="1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관심</a:t>
                      </a: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sng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VoC</a:t>
                      </a:r>
                      <a:r>
                        <a:rPr kumimoji="0" lang="en-US" altLang="ko-KR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건 이상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발생 시 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 Critical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주요 부대시설 고장 징후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기지국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식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이상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광중계기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50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식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이상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주요 부대시설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OOS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징후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 (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전송로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정류기 등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지역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Access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자체 대응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SKO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전사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RM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방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상황 전파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spc="-6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SKO </a:t>
                      </a:r>
                      <a:r>
                        <a:rPr lang="ko-KR" altLang="en-US" sz="900" b="0" i="0" u="none" strike="noStrike" spc="-6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전사</a:t>
                      </a:r>
                      <a:endParaRPr lang="en-US" altLang="ko-KR" sz="900" b="0" i="0" u="none" strike="noStrike" spc="-6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spc="-7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팀장</a:t>
                      </a:r>
                      <a:r>
                        <a:rPr lang="en-US" altLang="ko-KR" sz="900" b="0" i="0" u="none" strike="noStrike" spc="-7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 spc="-7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</a:t>
                      </a:r>
                      <a:r>
                        <a:rPr lang="en-US" altLang="ko-KR" sz="900" b="0" i="0" u="none" strike="noStrike" spc="-7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 spc="-7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지원담당</a:t>
                      </a:r>
                      <a:endParaRPr lang="en-US" altLang="ko-KR" sz="900" b="0" i="0" u="none" strike="noStrike" spc="-7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rtl="0" fontAlgn="ctr"/>
                      <a:r>
                        <a:rPr lang="en-US" altLang="ko-KR" sz="900" b="0" i="0" u="none" strike="noStrike" spc="-6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 spc="-6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대표이사</a:t>
                      </a:r>
                      <a:endParaRPr lang="en-US" altLang="ko-KR" sz="900" b="0" i="0" u="none" strike="noStrike" spc="-6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0" kern="10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팀</a:t>
                      </a:r>
                      <a:endParaRPr lang="ko-KR" sz="900" b="0" kern="100" spc="-6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0" kern="10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팀장</a:t>
                      </a:r>
                      <a:endParaRPr lang="ko-KR" sz="900" b="0" kern="100" spc="-6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328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spc="-60" dirty="0" smtClean="0">
                          <a:effectLst/>
                          <a:latin typeface="+mn-ea"/>
                          <a:ea typeface="+mn-ea"/>
                          <a:cs typeface="Times New Roman"/>
                        </a:rPr>
                        <a:t>초기대응 활동</a:t>
                      </a:r>
                      <a:endParaRPr lang="en-US" altLang="ko-KR" sz="900" b="1" kern="100" spc="-60" dirty="0" smtClean="0"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altLang="ko-KR" sz="900" b="1" u="none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u="none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주의</a:t>
                      </a:r>
                      <a:endParaRPr lang="en-US" altLang="ko-KR" sz="900" b="1" u="none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sng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VoC</a:t>
                      </a:r>
                      <a:r>
                        <a:rPr kumimoji="0" lang="en-US" altLang="ko-KR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  <a:r>
                        <a:rPr kumimoji="0" lang="ko-KR" altLang="en-US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건 이상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발생 시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관심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단계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분 경과 시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재난관리시스템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Open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강풍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폭설등에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의한 </a:t>
                      </a:r>
                      <a:r>
                        <a:rPr kumimoji="0" lang="ko-KR" altLang="en-US" sz="900" b="0" i="0" u="none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시설피해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외부 기관 협조 요청 시</a:t>
                      </a:r>
                      <a:r>
                        <a:rPr kumimoji="0" lang="ko-KR" altLang="en-US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r>
                        <a:rPr kumimoji="0" lang="en-US" altLang="ko-KR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1)</a:t>
                      </a:r>
                      <a:endParaRPr lang="en-US" altLang="ko-KR" sz="900" b="0" kern="100" spc="-60" baseline="300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기지국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식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이상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 (VIP</a:t>
                      </a:r>
                      <a:r>
                        <a:rPr kumimoji="0" lang="en-US" altLang="ko-KR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청와대</a:t>
                      </a:r>
                      <a:r>
                        <a:rPr kumimoji="0" lang="en-US" altLang="ko-KR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T</a:t>
                      </a:r>
                      <a:r>
                        <a:rPr kumimoji="0" lang="ko-KR" altLang="en-US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타워 등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기지국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식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0" lang="ko-KR" altLang="en-US" sz="900" b="0" i="0" u="none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광중계기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200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식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이상</a:t>
                      </a:r>
                      <a:endParaRPr kumimoji="0" lang="en-US" altLang="ko-KR" sz="900" b="0" i="0" u="none" strike="noStrike" kern="1200" cap="none" spc="-60" normalizeH="0" baseline="3000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공동망 타사 통보 기준 시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기지국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식</a:t>
                      </a:r>
                      <a:r>
                        <a:rPr kumimoji="0" lang="ko-KR" altLang="en-US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&amp; 10</a:t>
                      </a:r>
                      <a:r>
                        <a:rPr kumimoji="0" lang="ko-KR" altLang="en-US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분 경과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중계기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식</a:t>
                      </a:r>
                      <a:r>
                        <a:rPr kumimoji="0" lang="en-US" altLang="ko-KR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&amp; 30</a:t>
                      </a:r>
                      <a:r>
                        <a:rPr kumimoji="0" lang="ko-KR" altLang="en-US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분 경과</a:t>
                      </a:r>
                      <a:endParaRPr kumimoji="0" lang="ko-KR" altLang="en-US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571898"/>
                  </a:ext>
                </a:extLst>
              </a:tr>
              <a:tr h="57808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kern="100" spc="-60" baseline="300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ko-KR" altLang="en-US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146" marR="17146" marT="82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0" kern="10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담당</a:t>
                      </a:r>
                      <a:endParaRPr lang="ko-KR" sz="900" b="0" kern="100" spc="-6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0" kern="10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서비스</a:t>
                      </a:r>
                      <a:endParaRPr lang="en-US" altLang="ko-KR" sz="900" b="0" kern="100" spc="-6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0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CT</a:t>
                      </a:r>
                    </a:p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0" kern="10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담당</a:t>
                      </a:r>
                      <a:endParaRPr lang="ko-KR" sz="900" b="0" kern="100" spc="-6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969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협조체계 가동</a:t>
                      </a:r>
                      <a:endParaRPr lang="en-US" altLang="ko-KR" sz="900" b="1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대비태세 점검</a:t>
                      </a:r>
                      <a:endParaRPr lang="en-US" altLang="ko-KR" sz="900" b="1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u="sng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경계</a:t>
                      </a:r>
                      <a:endParaRPr lang="en-US" altLang="ko-KR" sz="900" b="1" u="none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sng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VoC</a:t>
                      </a:r>
                      <a:r>
                        <a:rPr kumimoji="0" lang="en-US" altLang="ko-KR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50</a:t>
                      </a:r>
                      <a:r>
                        <a:rPr kumimoji="0" lang="ko-KR" altLang="en-US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건 이상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발생 시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재난관리시스템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개 권역</a:t>
                      </a:r>
                      <a:r>
                        <a:rPr kumimoji="0" lang="en-US" altLang="ko-KR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AOC </a:t>
                      </a:r>
                      <a:r>
                        <a:rPr kumimoji="0" lang="ko-KR" altLang="en-US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기준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  Open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시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  (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재난 발생 지역 </a:t>
                      </a:r>
                      <a:r>
                        <a:rPr kumimoji="0" lang="ko-KR" altLang="en-US" sz="900" b="0" i="0" u="none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통신사관련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언론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이슈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국내 태풍 영향권 예상 시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주요 시스템 고장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인터넷 이슈化</a:t>
                      </a:r>
                      <a:r>
                        <a:rPr kumimoji="0" lang="ko-KR" altLang="en-US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r>
                        <a:rPr kumimoji="0" lang="en-US" altLang="ko-KR" sz="900" b="0" i="0" u="none" strike="noStrike" kern="1200" cap="none" spc="-60" normalizeH="0" baseline="3000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2)</a:t>
                      </a:r>
                      <a:endParaRPr lang="en-US" altLang="ko-KR" sz="900" b="0" kern="100" spc="-60" baseline="300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기지국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식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이상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0" lang="ko-KR" altLang="en-US" sz="900" b="0" i="0" u="none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광중계기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300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식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이상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Site All Down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60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개소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이상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SKO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전사상황실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가동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7146" marR="17146" marT="82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17146" marR="17146" marT="82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ko-KR" sz="105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17146" marR="17146" marT="825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00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00" spc="-6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17146" marR="17146" marT="8254" marB="0" anchor="ctr"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0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CSPO</a:t>
                      </a: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0" kern="10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ICT Infra</a:t>
                      </a:r>
                    </a:p>
                    <a:p>
                      <a:pPr algn="ctr" latinLnBrk="0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0" kern="100" spc="-6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/>
                        </a:rPr>
                        <a:t>담당</a:t>
                      </a:r>
                      <a:endParaRPr lang="ko-KR" altLang="ko-KR" sz="900" b="0" kern="100" spc="-6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868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대응태세 돌입</a:t>
                      </a:r>
                      <a:endParaRPr lang="en-US" altLang="ko-KR" sz="900" b="1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1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00" spc="-60" dirty="0" smtClean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심각</a:t>
                      </a:r>
                      <a:endParaRPr lang="en-US" altLang="ko-KR" sz="900" b="1" kern="100" spc="-60" dirty="0" smtClean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 </a:t>
                      </a:r>
                      <a:r>
                        <a:rPr kumimoji="0" lang="en-US" altLang="ko-KR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VOC </a:t>
                      </a:r>
                      <a:r>
                        <a:rPr kumimoji="0" lang="en-US" altLang="ko-KR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100</a:t>
                      </a:r>
                      <a:r>
                        <a:rPr kumimoji="0" lang="ko-KR" altLang="en-US" sz="900" b="0" i="0" u="sng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건 이상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발생 시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•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회사 전체의 종합 대처가 필요할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정도의 광범위하고 심각한 통신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고장 발생</a:t>
                      </a:r>
                      <a:endParaRPr lang="en-US" altLang="ko-KR" sz="900" b="0" kern="100" spc="-6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기지국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50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식 이상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• </a:t>
                      </a:r>
                      <a:r>
                        <a:rPr kumimoji="0" lang="ko-KR" altLang="en-US" sz="900" b="0" i="0" u="none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광중계기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500</a:t>
                      </a: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식 이상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SKT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6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전사상황실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-6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가동</a:t>
                      </a:r>
                      <a:endParaRPr kumimoji="0" lang="en-US" altLang="ko-KR" sz="900" b="0" i="0" u="none" strike="noStrike" kern="1200" cap="none" spc="-6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" marR="1800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51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99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C34AA3-01D7-4AD7-B34B-D28A69592E25}" type="slidenum">
              <a:rPr lang="en-US" altLang="ko-KR" smtClean="0"/>
              <a:pPr/>
              <a:t>2</a:t>
            </a:fld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631103"/>
              </p:ext>
            </p:extLst>
          </p:nvPr>
        </p:nvGraphicFramePr>
        <p:xfrm>
          <a:off x="356584" y="991775"/>
          <a:ext cx="6159427" cy="4578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968">
                  <a:extLst>
                    <a:ext uri="{9D8B030D-6E8A-4147-A177-3AD203B41FA5}">
                      <a16:colId xmlns:a16="http://schemas.microsoft.com/office/drawing/2014/main" val="3068968601"/>
                    </a:ext>
                  </a:extLst>
                </a:gridCol>
                <a:gridCol w="324006">
                  <a:extLst>
                    <a:ext uri="{9D8B030D-6E8A-4147-A177-3AD203B41FA5}">
                      <a16:colId xmlns:a16="http://schemas.microsoft.com/office/drawing/2014/main" val="3359854753"/>
                    </a:ext>
                  </a:extLst>
                </a:gridCol>
                <a:gridCol w="1490233">
                  <a:extLst>
                    <a:ext uri="{9D8B030D-6E8A-4147-A177-3AD203B41FA5}">
                      <a16:colId xmlns:a16="http://schemas.microsoft.com/office/drawing/2014/main" val="2971563950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4007753357"/>
                    </a:ext>
                  </a:extLst>
                </a:gridCol>
                <a:gridCol w="1620025">
                  <a:extLst>
                    <a:ext uri="{9D8B030D-6E8A-4147-A177-3AD203B41FA5}">
                      <a16:colId xmlns:a16="http://schemas.microsoft.com/office/drawing/2014/main" val="2235515653"/>
                    </a:ext>
                  </a:extLst>
                </a:gridCol>
                <a:gridCol w="1661389">
                  <a:extLst>
                    <a:ext uri="{9D8B030D-6E8A-4147-A177-3AD203B41FA5}">
                      <a16:colId xmlns:a16="http://schemas.microsoft.com/office/drawing/2014/main" val="3058872554"/>
                    </a:ext>
                  </a:extLst>
                </a:gridCol>
              </a:tblGrid>
              <a:tr h="252371">
                <a:tc rowSpan="13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사업장</a:t>
                      </a:r>
                      <a:endParaRPr lang="en-US" altLang="ko-KR" sz="1000" b="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사고예방</a:t>
                      </a:r>
                      <a:endParaRPr lang="en-US" altLang="ko-KR" sz="1000" b="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활동</a:t>
                      </a: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(65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점</a:t>
                      </a: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산업재해 </a:t>
                      </a:r>
                      <a:r>
                        <a:rPr lang="ko-KR" altLang="en-US" sz="1000" b="0" kern="100" spc="-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예방계획</a:t>
                      </a:r>
                      <a:r>
                        <a:rPr lang="ko-KR" altLang="en-US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수립</a:t>
                      </a:r>
                      <a:endParaRPr lang="ko-KR" sz="1000" b="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사업장 산업재해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예방계획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수립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8843"/>
                  </a:ext>
                </a:extLst>
              </a:tr>
              <a:tr h="73303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위험성평가</a:t>
                      </a:r>
                      <a:endParaRPr lang="ko-KR" sz="1000" b="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위험성평가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유해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위험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요인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관리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물리적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  </a:t>
                      </a:r>
                    </a:p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개선율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보간법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적용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산업재해 발생시 수시 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위험성평가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미반영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수급인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이하 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‘BP’)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위험성평가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미검토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개선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7392732"/>
                  </a:ext>
                </a:extLst>
              </a:tr>
              <a:tr h="41259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안전보건교육</a:t>
                      </a:r>
                      <a:endParaRPr lang="ko-KR" sz="1000" b="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안전보건관리책임자 직무교육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관리감독자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정기교육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근로자 정기교육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이수율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특별교육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547172"/>
                  </a:ext>
                </a:extLst>
              </a:tr>
              <a:tr h="25237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산업안전보건위원회</a:t>
                      </a:r>
                      <a:endParaRPr lang="ko-KR" sz="1000" b="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위원회 실시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종사자 의견 개선 관리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772054"/>
                  </a:ext>
                </a:extLst>
              </a:tr>
              <a:tr h="25237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안전보건협의체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협의체 실시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종사자 의견 개선 관리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941780"/>
                  </a:ext>
                </a:extLst>
              </a:tr>
              <a:tr h="274666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작업장 </a:t>
                      </a:r>
                      <a:r>
                        <a:rPr lang="ko-KR" altLang="en-US" sz="1000" kern="100" spc="-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순회점검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법정 기준 준수</a:t>
                      </a:r>
                      <a:r>
                        <a:rPr lang="en-US" altLang="ko-KR" sz="1000" b="0" kern="1200" spc="-14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ko-KR" sz="1000" kern="1200" spc="-14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발견된 유해</a:t>
                      </a:r>
                      <a:r>
                        <a:rPr lang="en-US" altLang="ko-KR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위험요인</a:t>
                      </a:r>
                      <a:r>
                        <a:rPr lang="en-US" altLang="ko-KR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관리</a:t>
                      </a:r>
                      <a:r>
                        <a:rPr lang="en-US" altLang="ko-KR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물리적</a:t>
                      </a:r>
                      <a:r>
                        <a:rPr lang="en-US" altLang="ko-KR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개선 관리</a:t>
                      </a:r>
                      <a:r>
                        <a:rPr lang="en-US" altLang="ko-KR" sz="1000" b="0" kern="1200" spc="-14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ko-KR" sz="1000" kern="1200" spc="-14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endParaRPr lang="ko-KR" sz="1000" kern="100" spc="-14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66502"/>
                  </a:ext>
                </a:extLst>
              </a:tr>
              <a:tr h="27108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합동 안전보건 점검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법정 기준 준수</a:t>
                      </a:r>
                      <a:r>
                        <a:rPr lang="en-US" altLang="ko-KR" sz="1000" b="0" kern="1200" spc="-14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ko-KR" sz="1000" kern="1200" spc="-14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발견된 유해</a:t>
                      </a:r>
                      <a:r>
                        <a:rPr lang="en-US" altLang="ko-KR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위험요인</a:t>
                      </a:r>
                      <a:r>
                        <a:rPr lang="en-US" altLang="ko-KR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관리</a:t>
                      </a:r>
                      <a:r>
                        <a:rPr lang="en-US" altLang="ko-KR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물리적</a:t>
                      </a:r>
                      <a:r>
                        <a:rPr lang="en-US" altLang="ko-KR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ko-KR" altLang="en-US" sz="1000" kern="100" spc="-14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개선 관리</a:t>
                      </a:r>
                      <a:r>
                        <a:rPr lang="en-US" altLang="ko-KR" sz="1000" b="0" kern="1200" spc="-14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ko-KR" sz="1000" kern="1200" spc="-14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endParaRPr lang="ko-KR" altLang="ko-KR" sz="1000" kern="100" spc="-14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485862"/>
                  </a:ext>
                </a:extLst>
              </a:tr>
              <a:tr h="41259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13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관계수급인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교육장소</a:t>
                      </a:r>
                      <a:endParaRPr lang="en-US" altLang="ko-KR" sz="1000" kern="100" spc="-1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자료 제공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요청 시 교육장소 제공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 정보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자료 제공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02624"/>
                  </a:ext>
                </a:extLst>
              </a:tr>
              <a:tr h="25237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관계수급인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교육 실시 확인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특별교육 실시 여부 확인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170468"/>
                  </a:ext>
                </a:extLst>
              </a:tr>
              <a:tr h="25237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산업재해 원인조사 및 대책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산업재해 발생 시 원인조사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대책 수립 및 이행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51244"/>
                  </a:ext>
                </a:extLst>
              </a:tr>
              <a:tr h="296570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산업재해 통계 기록 유지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산업재해 통계 기록 유지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000" b="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산업재해 </a:t>
                      </a:r>
                      <a:r>
                        <a:rPr lang="ko-KR" altLang="en-US" sz="1000" kern="100" spc="-12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미보고</a:t>
                      </a:r>
                      <a:r>
                        <a:rPr lang="en-US" altLang="ko-KR" sz="100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은폐</a:t>
                      </a:r>
                      <a:r>
                        <a:rPr lang="en-US" altLang="ko-KR" sz="100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ko-KR" altLang="en-US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endParaRPr lang="ko-KR" altLang="ko-KR" sz="1000" b="0" kern="100" spc="-12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556910"/>
                  </a:ext>
                </a:extLst>
              </a:tr>
              <a:tr h="412593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17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중대재해 예방</a:t>
                      </a: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대응 훈련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중대재해 대응 매뉴얼 전파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모의훈련 실시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모의훈련 </a:t>
                      </a:r>
                      <a:r>
                        <a:rPr lang="ko-KR" altLang="en-US" sz="1000" kern="100" spc="-12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미실시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r>
                        <a:rPr lang="ko-KR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endParaRPr lang="ko-KR" sz="1000" kern="100" spc="-12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278412"/>
                  </a:ext>
                </a:extLst>
              </a:tr>
              <a:tr h="25105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18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사전조사 및 </a:t>
                      </a:r>
                      <a:r>
                        <a:rPr lang="ko-KR" altLang="en-US" sz="1000" kern="100" spc="-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작업계획서</a:t>
                      </a:r>
                      <a:endParaRPr lang="ko-KR" sz="1000" kern="100" spc="-10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고위험작업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작업계획서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작성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ko-KR" sz="1000" b="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2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고위험작업</a:t>
                      </a:r>
                      <a:r>
                        <a:rPr lang="ko-KR" altLang="en-US" sz="1000" kern="100" spc="-12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기준 위반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  <a:r>
                        <a:rPr lang="ko-KR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lang="ko-KR" altLang="en-US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endParaRPr lang="ko-KR" sz="1000" kern="100" spc="-12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74195"/>
                  </a:ext>
                </a:extLst>
              </a:tr>
              <a:tr h="252371">
                <a:tc gridSpan="3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총계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70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점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4695" marR="34695" marT="43825" marB="4382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125361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44962"/>
            <a:ext cx="608930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ko-KR" sz="1600" b="1" dirty="0" smtClean="0">
                <a:latin typeface="+mn-ea"/>
                <a:ea typeface="+mn-ea"/>
              </a:rPr>
              <a:t>산업재해 </a:t>
            </a:r>
            <a:r>
              <a:rPr lang="ko-KR" altLang="ko-KR" sz="1600" b="1" dirty="0">
                <a:latin typeface="+mn-ea"/>
                <a:ea typeface="+mn-ea"/>
              </a:rPr>
              <a:t>및 </a:t>
            </a:r>
            <a:r>
              <a:rPr lang="en-US" altLang="ko-KR" sz="1600" b="1" dirty="0" smtClean="0">
                <a:latin typeface="+mn-ea"/>
                <a:ea typeface="+mn-ea"/>
              </a:rPr>
              <a:t>SGR(</a:t>
            </a:r>
            <a:r>
              <a:rPr lang="ko-KR" altLang="en-US" sz="1600" b="1" dirty="0" smtClean="0">
                <a:latin typeface="+mn-ea"/>
                <a:ea typeface="+mn-ea"/>
              </a:rPr>
              <a:t>안전수칙</a:t>
            </a:r>
            <a:r>
              <a:rPr lang="en-US" altLang="ko-KR" sz="1600" b="1" dirty="0" smtClean="0">
                <a:latin typeface="+mn-ea"/>
                <a:ea typeface="+mn-ea"/>
              </a:rPr>
              <a:t>) </a:t>
            </a:r>
            <a:r>
              <a:rPr lang="ko-KR" altLang="ko-KR" sz="1600" b="1" dirty="0">
                <a:latin typeface="+mn-ea"/>
                <a:ea typeface="+mn-ea"/>
              </a:rPr>
              <a:t>위반 시 제재 기준 및 평가 방법</a:t>
            </a:r>
            <a:endParaRPr lang="ko-KR" altLang="en-US" sz="1600" kern="0" dirty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0538" y="5740355"/>
            <a:ext cx="61952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 [</a:t>
            </a:r>
            <a:r>
              <a:rPr lang="ko-KR" altLang="en-US" sz="12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충실도 평가 기준</a:t>
            </a:r>
            <a:r>
              <a:rPr lang="en-US" altLang="ko-KR" sz="12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]</a:t>
            </a:r>
            <a:endParaRPr lang="ko-KR" altLang="ko-KR" sz="12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703264"/>
              </p:ext>
            </p:extLst>
          </p:nvPr>
        </p:nvGraphicFramePr>
        <p:xfrm>
          <a:off x="320538" y="6017354"/>
          <a:ext cx="6195284" cy="3342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18">
                  <a:extLst>
                    <a:ext uri="{9D8B030D-6E8A-4147-A177-3AD203B41FA5}">
                      <a16:colId xmlns:a16="http://schemas.microsoft.com/office/drawing/2014/main" val="3549716719"/>
                    </a:ext>
                  </a:extLst>
                </a:gridCol>
                <a:gridCol w="1425622">
                  <a:extLst>
                    <a:ext uri="{9D8B030D-6E8A-4147-A177-3AD203B41FA5}">
                      <a16:colId xmlns:a16="http://schemas.microsoft.com/office/drawing/2014/main" val="3100269716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1634577612"/>
                    </a:ext>
                  </a:extLst>
                </a:gridCol>
                <a:gridCol w="1425622">
                  <a:extLst>
                    <a:ext uri="{9D8B030D-6E8A-4147-A177-3AD203B41FA5}">
                      <a16:colId xmlns:a16="http://schemas.microsoft.com/office/drawing/2014/main" val="685562354"/>
                    </a:ext>
                  </a:extLst>
                </a:gridCol>
                <a:gridCol w="2698016">
                  <a:extLst>
                    <a:ext uri="{9D8B030D-6E8A-4147-A177-3AD203B41FA5}">
                      <a16:colId xmlns:a16="http://schemas.microsoft.com/office/drawing/2014/main" val="1660661709"/>
                    </a:ext>
                  </a:extLst>
                </a:gridCol>
              </a:tblGrid>
              <a:tr h="230087">
                <a:tc rowSpan="2" gridSpan="2"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충실도 평가 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 항목</a:t>
                      </a:r>
                      <a:endParaRPr lang="en-US" altLang="ko-KR" sz="100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indent="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산안법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자체적인 </a:t>
                      </a: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예방노력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배점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이행도 평가 기준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100135"/>
                  </a:ext>
                </a:extLst>
              </a:tr>
              <a:tr h="311983">
                <a:tc gridSpan="2" vMerge="1"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법정 주기 및 참여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341120" indent="-134112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법정 의무 및 내용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60765"/>
                  </a:ext>
                </a:extLst>
              </a:tr>
              <a:tr h="1478018">
                <a:tc>
                  <a:txBody>
                    <a:bodyPr/>
                    <a:lstStyle/>
                    <a:p>
                      <a:pPr marL="1117600" indent="-111760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산업안전보건위원회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법정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주기 분기 </a:t>
                      </a: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 참여  </a:t>
                      </a:r>
                      <a:endParaRPr lang="en-US" altLang="ko-KR" sz="1000" kern="100" spc="-1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여부</a:t>
                      </a:r>
                      <a:endParaRPr lang="en-US" altLang="ko-KR" sz="1000" kern="100" spc="-1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＊참여 완료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spc="-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미시행</a:t>
                      </a:r>
                      <a:endParaRPr lang="en-US" altLang="ko-KR" sz="1000" kern="100" spc="-1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또는 불참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</a:t>
                      </a:r>
                      <a:r>
                        <a:rPr lang="ko-KR" altLang="en-US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산업안전보건위원회의 구성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근로자대표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사용자대표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안전관리자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보건관리자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근로자 및 사용자측 동수 구성 여부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적절성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- 1.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개최일시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및 장소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2.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출석위원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3.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심의 내용 및 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의결</a:t>
                      </a:r>
                      <a:r>
                        <a:rPr lang="ko-KR" altLang="ko-KR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결정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사항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4.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그밖의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토의사항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회의 결과 등의 공지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게시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교육 등을 통한 공지 여부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＊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미흡사항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적발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239534"/>
                  </a:ext>
                </a:extLst>
              </a:tr>
              <a:tr h="1322026">
                <a:tc>
                  <a:txBody>
                    <a:bodyPr/>
                    <a:lstStyle/>
                    <a:p>
                      <a:pPr marL="1117600" indent="-111760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안전보건협의체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•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법정 주기 월 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 참여 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여부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＊참여 완료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미시행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또는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불참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</a:t>
                      </a:r>
                      <a:r>
                        <a:rPr lang="ko-KR" altLang="en-US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안전보건협의체의 구성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도급인 및 수급인 전원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적절성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- 1. 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작업의 </a:t>
                      </a:r>
                      <a:r>
                        <a:rPr lang="ko-KR" altLang="en-US" sz="1000" kern="100" spc="-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시작시간</a:t>
                      </a: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2. 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작업 또는 작업장 간의 연</a:t>
                      </a:r>
                      <a:endParaRPr lang="en-US" altLang="ko-KR" sz="1000" kern="100" spc="-1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000" kern="100" spc="-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락방법</a:t>
                      </a: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3. 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재해발생 위험이 있는 경우 대피방법</a:t>
                      </a: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4. 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위험성평가의 실시</a:t>
                      </a:r>
                      <a:r>
                        <a:rPr lang="en-US" altLang="ko-KR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5. </a:t>
                      </a:r>
                      <a:r>
                        <a:rPr lang="ko-KR" altLang="en-US" sz="100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작업방법 및 공정의 조정</a:t>
                      </a:r>
                      <a:endParaRPr lang="en-US" altLang="ko-KR" sz="1000" kern="100" spc="-1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회의결과 등의 공지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게시</a:t>
                      </a:r>
                      <a:r>
                        <a:rPr lang="en-US" altLang="ko-KR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교육 등을 통한 공지 여부</a:t>
                      </a:r>
                      <a:endParaRPr lang="en-US" altLang="ko-KR" sz="100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＊</a:t>
                      </a:r>
                      <a:r>
                        <a:rPr lang="ko-KR" altLang="en-US" sz="100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미흡사항</a:t>
                      </a:r>
                      <a:r>
                        <a:rPr lang="ko-KR" altLang="en-US" sz="100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적발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kern="1200" spc="-12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endParaRPr lang="ko-KR" sz="100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31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656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C34AA3-01D7-4AD7-B34B-D28A69592E25}" type="slidenum">
              <a:rPr lang="en-US" altLang="ko-KR" smtClean="0"/>
              <a:pPr/>
              <a:t>3</a:t>
            </a:fld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44962"/>
            <a:ext cx="608930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ko-KR" sz="1600" b="1" dirty="0" smtClean="0">
                <a:latin typeface="+mn-ea"/>
                <a:ea typeface="+mn-ea"/>
              </a:rPr>
              <a:t>산업재해 </a:t>
            </a:r>
            <a:r>
              <a:rPr lang="ko-KR" altLang="ko-KR" sz="1600" b="1" dirty="0">
                <a:latin typeface="+mn-ea"/>
                <a:ea typeface="+mn-ea"/>
              </a:rPr>
              <a:t>및 </a:t>
            </a:r>
            <a:r>
              <a:rPr lang="en-US" altLang="ko-KR" sz="1600" b="1" dirty="0" smtClean="0">
                <a:latin typeface="+mn-ea"/>
                <a:ea typeface="+mn-ea"/>
              </a:rPr>
              <a:t>SGR(</a:t>
            </a:r>
            <a:r>
              <a:rPr lang="ko-KR" altLang="en-US" sz="1600" b="1" dirty="0" smtClean="0">
                <a:latin typeface="+mn-ea"/>
                <a:ea typeface="+mn-ea"/>
              </a:rPr>
              <a:t>안전수칙</a:t>
            </a:r>
            <a:r>
              <a:rPr lang="en-US" altLang="ko-KR" sz="1600" b="1" dirty="0" smtClean="0">
                <a:latin typeface="+mn-ea"/>
                <a:ea typeface="+mn-ea"/>
              </a:rPr>
              <a:t>) </a:t>
            </a:r>
            <a:r>
              <a:rPr lang="ko-KR" altLang="ko-KR" sz="1600" b="1" dirty="0">
                <a:latin typeface="+mn-ea"/>
                <a:ea typeface="+mn-ea"/>
              </a:rPr>
              <a:t>위반 시 제재 기준 및 평가 방법</a:t>
            </a:r>
            <a:endParaRPr lang="ko-KR" altLang="en-US" sz="1600" kern="0" dirty="0"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646484"/>
              </p:ext>
            </p:extLst>
          </p:nvPr>
        </p:nvGraphicFramePr>
        <p:xfrm>
          <a:off x="348516" y="986077"/>
          <a:ext cx="6195284" cy="242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18">
                  <a:extLst>
                    <a:ext uri="{9D8B030D-6E8A-4147-A177-3AD203B41FA5}">
                      <a16:colId xmlns:a16="http://schemas.microsoft.com/office/drawing/2014/main" val="3549716719"/>
                    </a:ext>
                  </a:extLst>
                </a:gridCol>
                <a:gridCol w="1425622">
                  <a:extLst>
                    <a:ext uri="{9D8B030D-6E8A-4147-A177-3AD203B41FA5}">
                      <a16:colId xmlns:a16="http://schemas.microsoft.com/office/drawing/2014/main" val="3100269716"/>
                    </a:ext>
                  </a:extLst>
                </a:gridCol>
                <a:gridCol w="388806">
                  <a:extLst>
                    <a:ext uri="{9D8B030D-6E8A-4147-A177-3AD203B41FA5}">
                      <a16:colId xmlns:a16="http://schemas.microsoft.com/office/drawing/2014/main" val="1634577612"/>
                    </a:ext>
                  </a:extLst>
                </a:gridCol>
                <a:gridCol w="1656848">
                  <a:extLst>
                    <a:ext uri="{9D8B030D-6E8A-4147-A177-3AD203B41FA5}">
                      <a16:colId xmlns:a16="http://schemas.microsoft.com/office/drawing/2014/main" val="685562354"/>
                    </a:ext>
                  </a:extLst>
                </a:gridCol>
                <a:gridCol w="2466790">
                  <a:extLst>
                    <a:ext uri="{9D8B030D-6E8A-4147-A177-3AD203B41FA5}">
                      <a16:colId xmlns:a16="http://schemas.microsoft.com/office/drawing/2014/main" val="1660661709"/>
                    </a:ext>
                  </a:extLst>
                </a:gridCol>
              </a:tblGrid>
              <a:tr h="791674">
                <a:tc>
                  <a:txBody>
                    <a:bodyPr/>
                    <a:lstStyle/>
                    <a:p>
                      <a:pPr marL="1117600" indent="-111760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리더 현장활동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순회점검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등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법정</a:t>
                      </a:r>
                      <a:r>
                        <a:rPr lang="ko-KR" altLang="en-US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주기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</a:t>
                      </a:r>
                      <a:r>
                        <a:rPr lang="ko-KR" altLang="en-US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참여 여부</a:t>
                      </a:r>
                      <a:endParaRPr lang="en-US" altLang="ko-KR" sz="1000" b="0" kern="100" spc="-1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＊참여 완료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kern="100" spc="-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미시행</a:t>
                      </a:r>
                      <a:endParaRPr lang="en-US" altLang="ko-KR" sz="1000" b="0" kern="100" spc="-1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ko-KR" altLang="en-US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또는 불참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]1</a:t>
                      </a:r>
                      <a:r>
                        <a:rPr lang="ko-KR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</a:t>
                      </a:r>
                      <a:endParaRPr lang="en-US" altLang="ko-KR" sz="1000" b="0" kern="100" spc="-1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＊</a:t>
                      </a:r>
                      <a:r>
                        <a:rPr lang="en-US" altLang="ko-KR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BP</a:t>
                      </a:r>
                      <a:r>
                        <a:rPr lang="ko-KR" altLang="en-US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작업 없을 시 구성원 </a:t>
                      </a:r>
                      <a:endParaRPr lang="en-US" altLang="ko-KR" sz="1000" b="0" kern="100" spc="-10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ko-KR" altLang="en-US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작업 점검 대체 가능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시행주기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1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/2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＊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미흡사항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적발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]1</a:t>
                      </a:r>
                      <a:r>
                        <a:rPr lang="ko-KR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＊순회점검일지 작성 필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239534"/>
                  </a:ext>
                </a:extLst>
              </a:tr>
              <a:tr h="540493">
                <a:tc>
                  <a:txBody>
                    <a:bodyPr/>
                    <a:lstStyle/>
                    <a:p>
                      <a:pPr marL="1117600" indent="-111760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합동 안전보건 점검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법정 주기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개월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</a:t>
                      </a:r>
                      <a:r>
                        <a:rPr lang="en-US" altLang="ko-KR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참여 여부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＊참여 완료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미시행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또는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불참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]1</a:t>
                      </a:r>
                      <a:r>
                        <a:rPr lang="ko-KR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/1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합동 안전보건점검의 구성 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도급인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관계수급인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000" b="0" kern="100" spc="-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도급인 및 수급인 근로자 각 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시행주기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1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/2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개월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＊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미흡사항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적발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감점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]1</a:t>
                      </a:r>
                      <a:r>
                        <a:rPr lang="ko-KR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건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31910"/>
                  </a:ext>
                </a:extLst>
              </a:tr>
              <a:tr h="636115">
                <a:tc>
                  <a:txBody>
                    <a:bodyPr/>
                    <a:lstStyle/>
                    <a:p>
                      <a:pPr marL="1117600" indent="-111760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산안법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외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안전보건관리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총괄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책임자의 실제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현장참여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노력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현장안전점검 주 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 시행 완료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r>
                        <a:rPr lang="ko-KR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TBM &amp;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작업계획서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양호율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90%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</a:t>
                      </a:r>
                      <a:r>
                        <a:rPr lang="ko-KR" altLang="ko-KR" sz="1000" b="0" kern="1200" spc="-100" baseline="30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</a:t>
                      </a: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en-US" altLang="ko-KR" sz="1000" b="0" kern="100" spc="-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365099"/>
                  </a:ext>
                </a:extLst>
              </a:tr>
              <a:tr h="126804">
                <a:tc gridSpan="2">
                  <a:txBody>
                    <a:bodyPr/>
                    <a:lstStyle/>
                    <a:p>
                      <a:pPr marL="1117600" indent="-111760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총계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점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indent="0" algn="l" defTabSz="597591" rtl="0" eaLnBrk="1" latinLnBrk="1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b="0" kern="100" spc="-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195" marR="36195" marT="36195" marB="36195"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5119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48516" y="3462577"/>
            <a:ext cx="6178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[</a:t>
            </a:r>
            <a:r>
              <a:rPr lang="ko-KR" altLang="en-US" sz="1200" b="1" kern="100" dirty="0" err="1" smtClean="0">
                <a:latin typeface="+mn-ea"/>
                <a:ea typeface="+mn-ea"/>
                <a:cs typeface="Times New Roman" panose="02020603050405020304" pitchFamily="18" charset="0"/>
              </a:rPr>
              <a:t>사업장별</a:t>
            </a:r>
            <a:r>
              <a:rPr lang="ko-KR" altLang="en-US" sz="12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b="1" kern="100" dirty="0" err="1" smtClean="0">
                <a:latin typeface="+mn-ea"/>
                <a:ea typeface="+mn-ea"/>
                <a:cs typeface="Times New Roman" panose="02020603050405020304" pitchFamily="18" charset="0"/>
              </a:rPr>
              <a:t>이행완결성</a:t>
            </a:r>
            <a:r>
              <a:rPr lang="ko-KR" altLang="en-US" sz="12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제고 달성을 위한 노력 가</a:t>
            </a:r>
            <a:r>
              <a:rPr lang="en-US" altLang="ko-KR" sz="12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ko-KR" altLang="en-US" sz="12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감점 항목</a:t>
            </a:r>
            <a:r>
              <a:rPr lang="en-US" altLang="ko-KR" sz="12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] </a:t>
            </a:r>
            <a:r>
              <a:rPr lang="en-US" altLang="ko-KR" b="1" baseline="30000" dirty="0"/>
              <a:t>‘</a:t>
            </a:r>
            <a:r>
              <a:rPr lang="ko-KR" altLang="ko-KR" b="1" baseline="30000" dirty="0" err="1"/>
              <a:t>이행완결성</a:t>
            </a:r>
            <a:r>
              <a:rPr lang="ko-KR" altLang="ko-KR" b="1" baseline="30000" dirty="0"/>
              <a:t> 제고</a:t>
            </a:r>
            <a:r>
              <a:rPr lang="en-US" altLang="ko-KR" b="1" baseline="30000" dirty="0"/>
              <a:t>’ </a:t>
            </a:r>
            <a:r>
              <a:rPr lang="ko-KR" altLang="ko-KR" b="1" baseline="30000" dirty="0"/>
              <a:t>평가에 반영</a:t>
            </a:r>
            <a:r>
              <a:rPr lang="en-US" altLang="ko-KR" b="1" baseline="30000" dirty="0"/>
              <a:t>(20%)</a:t>
            </a:r>
            <a:endParaRPr lang="ko-KR" altLang="ko-KR" sz="1200" kern="100" baseline="30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32791"/>
              </p:ext>
            </p:extLst>
          </p:nvPr>
        </p:nvGraphicFramePr>
        <p:xfrm>
          <a:off x="348516" y="7436973"/>
          <a:ext cx="6181071" cy="19872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4568">
                  <a:extLst>
                    <a:ext uri="{9D8B030D-6E8A-4147-A177-3AD203B41FA5}">
                      <a16:colId xmlns:a16="http://schemas.microsoft.com/office/drawing/2014/main" val="3551527759"/>
                    </a:ext>
                  </a:extLst>
                </a:gridCol>
                <a:gridCol w="2029456">
                  <a:extLst>
                    <a:ext uri="{9D8B030D-6E8A-4147-A177-3AD203B41FA5}">
                      <a16:colId xmlns:a16="http://schemas.microsoft.com/office/drawing/2014/main" val="2638549344"/>
                    </a:ext>
                  </a:extLst>
                </a:gridCol>
                <a:gridCol w="392798">
                  <a:extLst>
                    <a:ext uri="{9D8B030D-6E8A-4147-A177-3AD203B41FA5}">
                      <a16:colId xmlns:a16="http://schemas.microsoft.com/office/drawing/2014/main" val="1261834731"/>
                    </a:ext>
                  </a:extLst>
                </a:gridCol>
                <a:gridCol w="829240">
                  <a:extLst>
                    <a:ext uri="{9D8B030D-6E8A-4147-A177-3AD203B41FA5}">
                      <a16:colId xmlns:a16="http://schemas.microsoft.com/office/drawing/2014/main" val="2288529872"/>
                    </a:ext>
                  </a:extLst>
                </a:gridCol>
                <a:gridCol w="2575009">
                  <a:extLst>
                    <a:ext uri="{9D8B030D-6E8A-4147-A177-3AD203B41FA5}">
                      <a16:colId xmlns:a16="http://schemas.microsoft.com/office/drawing/2014/main" val="3936725172"/>
                    </a:ext>
                  </a:extLst>
                </a:gridCol>
              </a:tblGrid>
              <a:tr h="2081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평가 항목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배점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가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감점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606660"/>
                  </a:ext>
                </a:extLst>
              </a:tr>
              <a:tr h="192454">
                <a:tc rowSpan="9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이행</a:t>
                      </a:r>
                      <a:endParaRPr lang="en-US" altLang="ko-KR" sz="100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점검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 근로자 교육 적정 여부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월단위교육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특별교육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기초교육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신규채용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022680"/>
                  </a:ext>
                </a:extLst>
              </a:tr>
              <a:tr h="192454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 </a:t>
                      </a: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개인보호구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기록관리</a:t>
                      </a:r>
                      <a:endParaRPr lang="en-US" altLang="ko-KR" sz="100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보호구지급내역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안전관리비 집행내역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669211"/>
                  </a:ext>
                </a:extLst>
              </a:tr>
              <a:tr h="192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 협의체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협의체 조직도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회의록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147771"/>
                  </a:ext>
                </a:extLst>
              </a:tr>
              <a:tr h="192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안전관리조직 구성 적정 여부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관리책임자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관리감독자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지정서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147151"/>
                  </a:ext>
                </a:extLst>
              </a:tr>
              <a:tr h="192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안전보건 교육 이수 적정 여부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관리책임자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관리감독자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교육 수료증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455"/>
                  </a:ext>
                </a:extLst>
              </a:tr>
              <a:tr h="192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안전관리 계획서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목표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경영방침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세부실행항목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558621"/>
                  </a:ext>
                </a:extLst>
              </a:tr>
              <a:tr h="208143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위험성평가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15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최초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수시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/TBM</a:t>
                      </a:r>
                      <a:r>
                        <a:rPr lang="ko-KR" altLang="en-US" sz="1000" kern="10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시행내역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764661"/>
                  </a:ext>
                </a:extLst>
              </a:tr>
              <a:tr h="208143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975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안전관리 매뉴얼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(SGR)</a:t>
                      </a:r>
                      <a:endParaRPr lang="ko-KR" altLang="ko-KR" sz="100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도급사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관리 매뉴얼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738318"/>
                  </a:ext>
                </a:extLst>
              </a:tr>
              <a:tr h="208143"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9759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산업재해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관리 여부</a:t>
                      </a:r>
                      <a:endParaRPr lang="ko-KR" altLang="ko-KR" sz="1000" kern="10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재해현황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재발방지계획서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718789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04926" y="7177769"/>
            <a:ext cx="6238874" cy="25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○ BP</a:t>
            </a:r>
            <a:r>
              <a:rPr lang="ko-KR" altLang="ko-KR" sz="10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사 별 안전 평가</a:t>
            </a:r>
            <a:r>
              <a:rPr lang="en-US" altLang="ko-KR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이행점검 결과 </a:t>
            </a:r>
            <a:r>
              <a:rPr lang="en-US" altLang="ko-KR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+ </a:t>
            </a:r>
            <a:r>
              <a:rPr lang="ko-KR" altLang="en-US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가</a:t>
            </a:r>
            <a:r>
              <a:rPr lang="en-US" altLang="ko-KR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감점</a:t>
            </a:r>
            <a:r>
              <a:rPr lang="en-US" altLang="ko-KR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en-US" altLang="ko-KR" sz="1000" b="1" baseline="30000" dirty="0" smtClean="0"/>
              <a:t>BP</a:t>
            </a:r>
            <a:r>
              <a:rPr lang="ko-KR" altLang="en-US" sz="1000" b="1" baseline="30000" dirty="0" smtClean="0"/>
              <a:t>사 종합평가 시 안전분야 </a:t>
            </a:r>
            <a:r>
              <a:rPr lang="en-US" altLang="ko-KR" sz="1000" b="1" baseline="30000" dirty="0" smtClean="0"/>
              <a:t>30%</a:t>
            </a:r>
            <a:r>
              <a:rPr lang="ko-KR" altLang="en-US" sz="1000" b="1" baseline="30000" dirty="0" smtClean="0"/>
              <a:t>반영</a:t>
            </a:r>
            <a:endParaRPr lang="en-US" altLang="ko-KR" sz="1000" b="1" kern="100" spc="-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-59846" y="338072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"/>
          <p:cNvSpPr txBox="1">
            <a:spLocks noChangeArrowheads="1"/>
          </p:cNvSpPr>
          <p:nvPr/>
        </p:nvSpPr>
        <p:spPr bwMode="auto">
          <a:xfrm>
            <a:off x="4624923" y="3757117"/>
            <a:ext cx="1914525" cy="2587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○ </a:t>
            </a:r>
            <a:r>
              <a:rPr kumimoji="0" lang="ko-KR" altLang="ko-KR" sz="1000" b="1" i="0" u="none" strike="noStrike" cap="none" normalizeH="0" baseline="0" dirty="0" err="1" smtClean="0">
                <a:ln>
                  <a:noFill/>
                </a:ln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작업등급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기준 가</a:t>
            </a: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감점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284163" y="3737170"/>
            <a:ext cx="225254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○ </a:t>
            </a:r>
            <a:r>
              <a:rPr kumimoji="0" lang="ko-KR" altLang="ko-KR" sz="1000" b="1" i="0" u="none" strike="noStrike" cap="none" normalizeH="0" baseline="0" dirty="0" smtClean="0">
                <a:ln>
                  <a:noFill/>
                </a:ln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점검 주체 기준 </a:t>
            </a: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SGR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위반 가</a:t>
            </a:r>
            <a:r>
              <a:rPr kumimoji="0" lang="en-US" altLang="ko-KR" sz="1000" b="1" i="0" u="none" strike="noStrike" cap="none" normalizeH="0" baseline="0" dirty="0" smtClean="0">
                <a:ln>
                  <a:noFill/>
                </a:ln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kumimoji="0" lang="ko-KR" altLang="en-US" sz="1000" b="1" i="0" u="none" strike="noStrike" cap="none" normalizeH="0" baseline="0" dirty="0" smtClean="0">
                <a:ln>
                  <a:noFill/>
                </a:ln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감점</a:t>
            </a:r>
            <a:endParaRPr kumimoji="0" lang="ko-KR" altLang="en-US" sz="1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01838"/>
              </p:ext>
            </p:extLst>
          </p:nvPr>
        </p:nvGraphicFramePr>
        <p:xfrm>
          <a:off x="353709" y="3969871"/>
          <a:ext cx="6145212" cy="1219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8182">
                  <a:extLst>
                    <a:ext uri="{9D8B030D-6E8A-4147-A177-3AD203B41FA5}">
                      <a16:colId xmlns:a16="http://schemas.microsoft.com/office/drawing/2014/main" val="2208784583"/>
                    </a:ext>
                  </a:extLst>
                </a:gridCol>
                <a:gridCol w="980791">
                  <a:extLst>
                    <a:ext uri="{9D8B030D-6E8A-4147-A177-3AD203B41FA5}">
                      <a16:colId xmlns:a16="http://schemas.microsoft.com/office/drawing/2014/main" val="1846364698"/>
                    </a:ext>
                  </a:extLst>
                </a:gridCol>
                <a:gridCol w="1878600">
                  <a:extLst>
                    <a:ext uri="{9D8B030D-6E8A-4147-A177-3AD203B41FA5}">
                      <a16:colId xmlns:a16="http://schemas.microsoft.com/office/drawing/2014/main" val="3316118875"/>
                    </a:ext>
                  </a:extLst>
                </a:gridCol>
                <a:gridCol w="558394">
                  <a:extLst>
                    <a:ext uri="{9D8B030D-6E8A-4147-A177-3AD203B41FA5}">
                      <a16:colId xmlns:a16="http://schemas.microsoft.com/office/drawing/2014/main" val="728462391"/>
                    </a:ext>
                  </a:extLst>
                </a:gridCol>
                <a:gridCol w="910487">
                  <a:extLst>
                    <a:ext uri="{9D8B030D-6E8A-4147-A177-3AD203B41FA5}">
                      <a16:colId xmlns:a16="http://schemas.microsoft.com/office/drawing/2014/main" val="2553478636"/>
                    </a:ext>
                  </a:extLst>
                </a:gridCol>
                <a:gridCol w="908758">
                  <a:extLst>
                    <a:ext uri="{9D8B030D-6E8A-4147-A177-3AD203B41FA5}">
                      <a16:colId xmlns:a16="http://schemas.microsoft.com/office/drawing/2014/main" val="2145563677"/>
                    </a:ext>
                  </a:extLst>
                </a:gridCol>
              </a:tblGrid>
              <a:tr h="184143"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구분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가</a:t>
                      </a: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감점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가</a:t>
                      </a: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감점 대상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X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작업등급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가</a:t>
                      </a: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감점 기준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908430"/>
                  </a:ext>
                </a:extLst>
              </a:tr>
              <a:tr h="163196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안전보건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-1</a:t>
                      </a: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점 감점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SGR 9</a:t>
                      </a: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개 항목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S</a:t>
                      </a:r>
                      <a:endParaRPr lang="ko-KR" sz="900" b="1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>
                          <a:solidFill>
                            <a:sysClr val="windowText" lastClr="000000"/>
                          </a:solidFill>
                          <a:effectLst/>
                        </a:rPr>
                        <a:t>4</a:t>
                      </a:r>
                      <a:endParaRPr lang="ko-KR" sz="900" kern="10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45511"/>
                  </a:ext>
                </a:extLst>
              </a:tr>
              <a:tr h="184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C4</a:t>
                      </a:r>
                      <a:endParaRPr lang="ko-KR" sz="900" b="1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>
                          <a:solidFill>
                            <a:sysClr val="windowText" lastClr="000000"/>
                          </a:solidFill>
                          <a:effectLst/>
                        </a:rPr>
                        <a:t>3</a:t>
                      </a:r>
                      <a:endParaRPr lang="ko-KR" sz="900" kern="10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834740"/>
                  </a:ext>
                </a:extLst>
              </a:tr>
              <a:tr h="1413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C3</a:t>
                      </a:r>
                      <a:endParaRPr lang="ko-KR" sz="900" b="1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>
                          <a:solidFill>
                            <a:sysClr val="windowText" lastClr="000000"/>
                          </a:solidFill>
                          <a:effectLst/>
                        </a:rPr>
                        <a:t>2</a:t>
                      </a:r>
                      <a:endParaRPr lang="ko-KR" sz="900" kern="10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293153"/>
                  </a:ext>
                </a:extLst>
              </a:tr>
              <a:tr h="42780"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사업장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0.5</a:t>
                      </a: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점 가점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b="1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kern="10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495920"/>
                  </a:ext>
                </a:extLst>
              </a:tr>
              <a:tr h="184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C2</a:t>
                      </a:r>
                      <a:endParaRPr lang="ko-KR" sz="900" b="1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ko-KR" sz="900" kern="10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9842660"/>
                  </a:ext>
                </a:extLst>
              </a:tr>
              <a:tr h="1841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C1</a:t>
                      </a:r>
                      <a:endParaRPr lang="ko-KR" sz="900" b="1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</a:rPr>
                        <a:t>0.5</a:t>
                      </a:r>
                      <a:endParaRPr lang="ko-KR" sz="900" kern="100" dirty="0">
                        <a:solidFill>
                          <a:sysClr val="windowText" lastClr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2236" marR="62236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600438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48516" y="5189597"/>
            <a:ext cx="61952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21920" algn="just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※ SGR </a:t>
            </a:r>
            <a:r>
              <a:rPr lang="ko-KR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위반 항목과 해당 작업의 </a:t>
            </a:r>
            <a:r>
              <a:rPr lang="ko-KR" altLang="ko-KR" sz="1000" b="1" kern="100" spc="-7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작업등급</a:t>
            </a:r>
            <a:r>
              <a:rPr lang="ko-KR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 기준을 곱한 </a:t>
            </a:r>
            <a:r>
              <a:rPr lang="ko-KR" altLang="ko-KR" sz="1000" b="1" kern="100" spc="-7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최종점수를</a:t>
            </a:r>
            <a:r>
              <a:rPr lang="ko-KR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 사업장에 반영</a:t>
            </a:r>
            <a:endParaRPr lang="ko-KR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6675" indent="121920" algn="just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- SGR </a:t>
            </a:r>
            <a:r>
              <a:rPr lang="ko-KR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外 위반 항목의 가</a:t>
            </a:r>
            <a:r>
              <a:rPr lang="en-US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감점은 안전보건</a:t>
            </a:r>
            <a:r>
              <a:rPr lang="en-US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사업장 모두 ±</a:t>
            </a:r>
            <a:r>
              <a:rPr lang="en-US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 0.5</a:t>
            </a:r>
            <a:r>
              <a:rPr lang="ko-KR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점의 가</a:t>
            </a:r>
            <a:r>
              <a:rPr lang="en-US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감점을 적용 </a:t>
            </a:r>
            <a:r>
              <a:rPr lang="ko-KR" altLang="ko-KR" sz="1000" b="1" i="1" kern="100" spc="-70" baseline="300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작업등급</a:t>
            </a:r>
            <a:r>
              <a:rPr lang="ko-KR" altLang="ko-KR" sz="1000" b="1" i="1" kern="100" spc="-70" baseline="30000" dirty="0">
                <a:ea typeface="맑은 고딕" panose="020B0503020000020004" pitchFamily="50" charset="-127"/>
                <a:cs typeface="Times New Roman" panose="02020603050405020304" pitchFamily="18" charset="0"/>
              </a:rPr>
              <a:t> 기준 동일 적용</a:t>
            </a:r>
            <a:endParaRPr lang="ko-KR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95275" algn="just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☞ </a:t>
            </a:r>
            <a:r>
              <a:rPr lang="en-US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SGR </a:t>
            </a:r>
            <a:r>
              <a:rPr lang="ko-KR" altLang="ko-KR" sz="1000" b="1" i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외 위반 항목은 하반기부터 평가에 반영 </a:t>
            </a:r>
            <a:r>
              <a:rPr lang="ko-KR" altLang="ko-KR" sz="1000" b="1" i="1" kern="100" spc="-70" baseline="30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상반기 계도 기간</a:t>
            </a:r>
            <a:endParaRPr lang="ko-KR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21920" algn="just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※ SGR</a:t>
            </a:r>
            <a:r>
              <a:rPr lang="ko-KR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위반 제재 기준</a:t>
            </a:r>
            <a:r>
              <a:rPr lang="en-US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안전보건</a:t>
            </a:r>
            <a:r>
              <a:rPr lang="en-US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 Patrol </a:t>
            </a:r>
            <a:r>
              <a:rPr lang="ko-KR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적발 시</a:t>
            </a:r>
            <a:r>
              <a:rPr lang="en-US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 SGR</a:t>
            </a:r>
            <a:r>
              <a:rPr lang="ko-KR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의 제재 기준 적용 </a:t>
            </a:r>
            <a:r>
              <a:rPr lang="ko-KR" altLang="ko-KR" sz="1000" b="1" kern="100" spc="-70" baseline="300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사업장 </a:t>
            </a:r>
            <a:r>
              <a:rPr lang="ko-KR" altLang="ko-KR" sz="1000" b="1" kern="100" spc="-70" baseline="30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자체 </a:t>
            </a:r>
            <a:r>
              <a:rPr lang="ko-KR" altLang="ko-KR" sz="1000" b="1" kern="100" spc="-70" baseline="300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순회점검</a:t>
            </a:r>
            <a:r>
              <a:rPr lang="ko-KR" altLang="ko-KR" sz="1000" b="1" kern="100" spc="-70" baseline="30000" dirty="0">
                <a:ea typeface="맑은 고딕" panose="020B0503020000020004" pitchFamily="50" charset="-127"/>
                <a:cs typeface="Times New Roman" panose="02020603050405020304" pitchFamily="18" charset="0"/>
              </a:rPr>
              <a:t> 적발은 안전강화 활동으로 미 제재</a:t>
            </a:r>
            <a:endParaRPr lang="ko-KR" altLang="ko-KR" sz="1000" kern="100" baseline="300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580396"/>
              </p:ext>
            </p:extLst>
          </p:nvPr>
        </p:nvGraphicFramePr>
        <p:xfrm>
          <a:off x="351756" y="6189160"/>
          <a:ext cx="6145214" cy="812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1251">
                  <a:extLst>
                    <a:ext uri="{9D8B030D-6E8A-4147-A177-3AD203B41FA5}">
                      <a16:colId xmlns:a16="http://schemas.microsoft.com/office/drawing/2014/main" val="3626462216"/>
                    </a:ext>
                  </a:extLst>
                </a:gridCol>
                <a:gridCol w="1391251">
                  <a:extLst>
                    <a:ext uri="{9D8B030D-6E8A-4147-A177-3AD203B41FA5}">
                      <a16:colId xmlns:a16="http://schemas.microsoft.com/office/drawing/2014/main" val="932817365"/>
                    </a:ext>
                  </a:extLst>
                </a:gridCol>
                <a:gridCol w="559412">
                  <a:extLst>
                    <a:ext uri="{9D8B030D-6E8A-4147-A177-3AD203B41FA5}">
                      <a16:colId xmlns:a16="http://schemas.microsoft.com/office/drawing/2014/main" val="279174531"/>
                    </a:ext>
                  </a:extLst>
                </a:gridCol>
                <a:gridCol w="560452">
                  <a:extLst>
                    <a:ext uri="{9D8B030D-6E8A-4147-A177-3AD203B41FA5}">
                      <a16:colId xmlns:a16="http://schemas.microsoft.com/office/drawing/2014/main" val="2756397537"/>
                    </a:ext>
                  </a:extLst>
                </a:gridCol>
                <a:gridCol w="560452">
                  <a:extLst>
                    <a:ext uri="{9D8B030D-6E8A-4147-A177-3AD203B41FA5}">
                      <a16:colId xmlns:a16="http://schemas.microsoft.com/office/drawing/2014/main" val="3001486802"/>
                    </a:ext>
                  </a:extLst>
                </a:gridCol>
                <a:gridCol w="560452">
                  <a:extLst>
                    <a:ext uri="{9D8B030D-6E8A-4147-A177-3AD203B41FA5}">
                      <a16:colId xmlns:a16="http://schemas.microsoft.com/office/drawing/2014/main" val="486903734"/>
                    </a:ext>
                  </a:extLst>
                </a:gridCol>
                <a:gridCol w="560972">
                  <a:extLst>
                    <a:ext uri="{9D8B030D-6E8A-4147-A177-3AD203B41FA5}">
                      <a16:colId xmlns:a16="http://schemas.microsoft.com/office/drawing/2014/main" val="2050573913"/>
                    </a:ext>
                  </a:extLst>
                </a:gridCol>
                <a:gridCol w="560972">
                  <a:extLst>
                    <a:ext uri="{9D8B030D-6E8A-4147-A177-3AD203B41FA5}">
                      <a16:colId xmlns:a16="http://schemas.microsoft.com/office/drawing/2014/main" val="3577717521"/>
                    </a:ext>
                  </a:extLst>
                </a:gridCol>
              </a:tblGrid>
              <a:tr h="166368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작업 등급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C4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C3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C2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C1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319183"/>
                  </a:ext>
                </a:extLst>
              </a:tr>
              <a:tr h="1663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SGR </a:t>
                      </a: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가</a:t>
                      </a:r>
                      <a:r>
                        <a:rPr lang="en-US" sz="1000" kern="100" spc="-7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spc="-7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감점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781406"/>
                  </a:ext>
                </a:extLst>
              </a:tr>
              <a:tr h="16636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안전보건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SGR 9</a:t>
                      </a: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개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-4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-3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-2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-1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-0.5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32864"/>
                  </a:ext>
                </a:extLst>
              </a:tr>
              <a:tr h="166368"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7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사업장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1.5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0.5</a:t>
                      </a:r>
                      <a:endParaRPr lang="ko-KR" sz="1000" kern="10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ysClr val="windowText" lastClr="000000"/>
                          </a:solidFill>
                          <a:effectLst/>
                          <a:latin typeface="+mn-ea"/>
                          <a:ea typeface="+mn-ea"/>
                        </a:rPr>
                        <a:t>0.25</a:t>
                      </a:r>
                      <a:endParaRPr lang="ko-KR" sz="1000" kern="100" dirty="0">
                        <a:solidFill>
                          <a:sysClr val="windowText" lastClr="0000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6149" marR="56149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472592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83353" y="5931201"/>
            <a:ext cx="1676100" cy="2530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</a:pPr>
            <a:r>
              <a:rPr lang="ko-KR" altLang="en-US" sz="1000" b="1" kern="100" spc="-7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○ </a:t>
            </a:r>
            <a:r>
              <a:rPr lang="ko-KR" altLang="ko-KR" sz="1000" b="1" kern="100" spc="-70" dirty="0" err="1" smtClean="0">
                <a:ea typeface="맑은 고딕" panose="020B0503020000020004" pitchFamily="50" charset="-127"/>
                <a:cs typeface="Times New Roman" panose="02020603050405020304" pitchFamily="18" charset="0"/>
              </a:rPr>
              <a:t>위반건</a:t>
            </a:r>
            <a:r>
              <a:rPr lang="ko-KR" altLang="ko-KR" sz="1000" b="1" kern="100" spc="-7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평가 점수 환산 </a:t>
            </a:r>
            <a:r>
              <a:rPr lang="ko-KR" altLang="ko-KR" sz="1000" b="1" kern="100" spc="-7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표</a:t>
            </a:r>
            <a:endParaRPr lang="ko-KR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2955" y="6968017"/>
            <a:ext cx="5313682" cy="253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kern="100" spc="-7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※ </a:t>
            </a:r>
            <a:r>
              <a:rPr lang="ko-KR" altLang="ko-KR" sz="1000" kern="100" spc="-7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동일 </a:t>
            </a:r>
            <a:r>
              <a:rPr lang="ko-KR" altLang="ko-KR" sz="1000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작업에서 </a:t>
            </a:r>
            <a:r>
              <a:rPr lang="en-US" altLang="ko-KR" sz="1000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SGR</a:t>
            </a:r>
            <a:r>
              <a:rPr lang="ko-KR" altLang="ko-KR" sz="1000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위반 건 중복 발생 시 가장 높은 감점 기준만 적용</a:t>
            </a:r>
            <a:endParaRPr lang="ko-KR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C34AA3-01D7-4AD7-B34B-D28A69592E25}" type="slidenum">
              <a:rPr lang="en-US" altLang="ko-KR" smtClean="0"/>
              <a:pPr/>
              <a:t>4</a:t>
            </a:fld>
            <a:endParaRPr 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680477"/>
              </p:ext>
            </p:extLst>
          </p:nvPr>
        </p:nvGraphicFramePr>
        <p:xfrm>
          <a:off x="320537" y="986138"/>
          <a:ext cx="6181071" cy="18424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4568">
                  <a:extLst>
                    <a:ext uri="{9D8B030D-6E8A-4147-A177-3AD203B41FA5}">
                      <a16:colId xmlns:a16="http://schemas.microsoft.com/office/drawing/2014/main" val="3551527759"/>
                    </a:ext>
                  </a:extLst>
                </a:gridCol>
                <a:gridCol w="392798">
                  <a:extLst>
                    <a:ext uri="{9D8B030D-6E8A-4147-A177-3AD203B41FA5}">
                      <a16:colId xmlns:a16="http://schemas.microsoft.com/office/drawing/2014/main" val="2638549344"/>
                    </a:ext>
                  </a:extLst>
                </a:gridCol>
                <a:gridCol w="1636658">
                  <a:extLst>
                    <a:ext uri="{9D8B030D-6E8A-4147-A177-3AD203B41FA5}">
                      <a16:colId xmlns:a16="http://schemas.microsoft.com/office/drawing/2014/main" val="3726053716"/>
                    </a:ext>
                  </a:extLst>
                </a:gridCol>
                <a:gridCol w="392798">
                  <a:extLst>
                    <a:ext uri="{9D8B030D-6E8A-4147-A177-3AD203B41FA5}">
                      <a16:colId xmlns:a16="http://schemas.microsoft.com/office/drawing/2014/main" val="1261834731"/>
                    </a:ext>
                  </a:extLst>
                </a:gridCol>
                <a:gridCol w="829240">
                  <a:extLst>
                    <a:ext uri="{9D8B030D-6E8A-4147-A177-3AD203B41FA5}">
                      <a16:colId xmlns:a16="http://schemas.microsoft.com/office/drawing/2014/main" val="2288529872"/>
                    </a:ext>
                  </a:extLst>
                </a:gridCol>
                <a:gridCol w="2575009">
                  <a:extLst>
                    <a:ext uri="{9D8B030D-6E8A-4147-A177-3AD203B41FA5}">
                      <a16:colId xmlns:a16="http://schemas.microsoft.com/office/drawing/2014/main" val="3936725172"/>
                    </a:ext>
                  </a:extLst>
                </a:gridCol>
              </a:tblGrid>
              <a:tr h="167499">
                <a:tc rowSpan="6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spc="-100" dirty="0">
                          <a:solidFill>
                            <a:schemeClr val="tx1"/>
                          </a:solidFill>
                          <a:effectLst/>
                        </a:rPr>
                        <a:t>감점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재해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발생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 </a:t>
                      </a:r>
                      <a:r>
                        <a:rPr 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3 </a:t>
                      </a:r>
                      <a:r>
                        <a:rPr lang="ko-KR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개월 미만 휴업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건 별 적용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172740"/>
                  </a:ext>
                </a:extLst>
              </a:tr>
              <a:tr h="167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 </a:t>
                      </a:r>
                      <a:r>
                        <a:rPr lang="ko-KR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개월 </a:t>
                      </a:r>
                      <a:r>
                        <a:rPr 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 </a:t>
                      </a:r>
                      <a:r>
                        <a:rPr 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중대재해 </a:t>
                      </a:r>
                      <a:r>
                        <a:rPr lang="ko-KR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미만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-2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671771"/>
                  </a:ext>
                </a:extLst>
              </a:tr>
              <a:tr h="167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중대재해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-5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499759"/>
                  </a:ext>
                </a:extLst>
              </a:tr>
              <a:tr h="167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사망 사고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-10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433353"/>
                  </a:ext>
                </a:extLst>
              </a:tr>
              <a:tr h="167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SGR </a:t>
                      </a:r>
                      <a:r>
                        <a:rPr lang="ko-KR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위반</a:t>
                      </a:r>
                      <a:r>
                        <a:rPr lang="en-US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b="0" kern="100" spc="-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순회점검</a:t>
                      </a:r>
                      <a:r>
                        <a:rPr lang="en-US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Max -10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점</a:t>
                      </a:r>
                      <a:endParaRPr lang="en-US" altLang="ko-KR" sz="1000" kern="1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단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SGR 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外 위반은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하반기부터 적용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※ 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항목별 가중치는</a:t>
                      </a:r>
                      <a:endParaRPr lang="en-US" altLang="ko-KR" sz="1000" kern="1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l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‘</a:t>
                      </a:r>
                      <a:r>
                        <a:rPr lang="ko-KR" altLang="en-US" sz="1000" b="1" kern="1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사업장별</a:t>
                      </a:r>
                      <a:r>
                        <a:rPr lang="ko-KR" altLang="en-US" sz="1000" b="1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b="1" kern="1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이행완결성</a:t>
                      </a:r>
                      <a:r>
                        <a:rPr lang="ko-KR" altLang="en-US" sz="1000" b="1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b="1" kern="1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제고달성을</a:t>
                      </a:r>
                      <a:r>
                        <a:rPr lang="ko-KR" altLang="en-US" sz="1000" b="1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위한 노력 가</a:t>
                      </a:r>
                      <a:r>
                        <a:rPr lang="en-US" altLang="ko-KR" sz="1000" b="1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1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감점 항목</a:t>
                      </a:r>
                      <a:r>
                        <a:rPr lang="en-US" altLang="ko-KR" sz="1000" b="1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‘ 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기준 동일 적용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340249"/>
                  </a:ext>
                </a:extLst>
              </a:tr>
              <a:tr h="6699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SGR  </a:t>
                      </a:r>
                      <a:r>
                        <a:rPr lang="ko-KR" altLang="en-US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外 위반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kern="100" spc="-10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순회점검</a:t>
                      </a:r>
                      <a:r>
                        <a:rPr lang="en-US" altLang="ko-KR" sz="1000" b="0" kern="100" spc="-10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859434"/>
                  </a:ext>
                </a:extLst>
              </a:tr>
              <a:tr h="167499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spc="-100" dirty="0">
                          <a:solidFill>
                            <a:schemeClr val="tx1"/>
                          </a:solidFill>
                          <a:effectLst/>
                        </a:rPr>
                        <a:t>가점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BP</a:t>
                      </a:r>
                      <a:r>
                        <a:rPr lang="ko-KR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 확대 우수활동 사례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건별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3910" marR="2391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Max +10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점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1677946"/>
                  </a:ext>
                </a:extLst>
              </a:tr>
              <a:tr h="1674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sz="1000" b="0" kern="100" spc="-1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작업중지권</a:t>
                      </a:r>
                      <a:r>
                        <a:rPr lang="ko-KR" sz="1000" b="0" kern="100" spc="-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활용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kern="1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건별</a:t>
                      </a:r>
                      <a:r>
                        <a:rPr lang="ko-KR" altLang="en-US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00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0.5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3910" marR="2391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0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5303" marR="45303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969602"/>
                  </a:ext>
                </a:extLst>
              </a:tr>
            </a:tbl>
          </a:graphicData>
        </a:graphic>
      </p:graphicFrame>
      <p:sp>
        <p:nvSpPr>
          <p:cNvPr id="1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44962"/>
            <a:ext cx="608930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ko-KR" sz="1600" b="1" dirty="0" smtClean="0">
                <a:latin typeface="+mn-ea"/>
                <a:ea typeface="+mn-ea"/>
              </a:rPr>
              <a:t>산업재해 </a:t>
            </a:r>
            <a:r>
              <a:rPr lang="ko-KR" altLang="ko-KR" sz="1600" b="1" dirty="0">
                <a:latin typeface="+mn-ea"/>
                <a:ea typeface="+mn-ea"/>
              </a:rPr>
              <a:t>및 </a:t>
            </a:r>
            <a:r>
              <a:rPr lang="en-US" altLang="ko-KR" sz="1600" b="1" dirty="0" smtClean="0">
                <a:latin typeface="+mn-ea"/>
                <a:ea typeface="+mn-ea"/>
              </a:rPr>
              <a:t>SGR(</a:t>
            </a:r>
            <a:r>
              <a:rPr lang="ko-KR" altLang="en-US" sz="1600" b="1" dirty="0" smtClean="0">
                <a:latin typeface="+mn-ea"/>
                <a:ea typeface="+mn-ea"/>
              </a:rPr>
              <a:t>안전수칙</a:t>
            </a:r>
            <a:r>
              <a:rPr lang="en-US" altLang="ko-KR" sz="1600" b="1" dirty="0" smtClean="0">
                <a:latin typeface="+mn-ea"/>
                <a:ea typeface="+mn-ea"/>
              </a:rPr>
              <a:t>) </a:t>
            </a:r>
            <a:r>
              <a:rPr lang="ko-KR" altLang="ko-KR" sz="1600" b="1" dirty="0">
                <a:latin typeface="+mn-ea"/>
                <a:ea typeface="+mn-ea"/>
              </a:rPr>
              <a:t>위반 시 제재 기준 및 평가 방법</a:t>
            </a:r>
            <a:endParaRPr lang="ko-KR" altLang="en-US" sz="1600" kern="0" dirty="0"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5930" y="2800566"/>
            <a:ext cx="6175145" cy="26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92075" algn="just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※</a:t>
            </a:r>
            <a:r>
              <a:rPr lang="en-US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100" spc="-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BP</a:t>
            </a:r>
            <a:r>
              <a:rPr lang="ko-KR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사</a:t>
            </a:r>
            <a:r>
              <a:rPr lang="en-US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別</a:t>
            </a:r>
            <a:r>
              <a:rPr lang="ko-KR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spc="-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안전 평가를 반영하여 거래 제한</a:t>
            </a:r>
            <a:r>
              <a:rPr lang="en-US" altLang="ko-KR" sz="1000" kern="100" spc="-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spc="-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계약 해지</a:t>
            </a:r>
            <a:r>
              <a:rPr lang="en-US" altLang="ko-KR" sz="1000" kern="100" spc="-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spc="-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금액 조정 등을 구매 심의위원회에서 결정</a:t>
            </a:r>
            <a:endParaRPr lang="ko-KR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0005" y="3138572"/>
            <a:ext cx="6181070" cy="957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altLang="ko-KR" sz="14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en-US" altLang="ko-KR" sz="14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400" b="1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징계 세부 제재 기준</a:t>
            </a:r>
            <a:endParaRPr lang="ko-KR" altLang="ko-KR" sz="14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altLang="ko-KR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  ○ </a:t>
            </a:r>
            <a:r>
              <a:rPr lang="ko-KR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시행 절차 </a:t>
            </a:r>
            <a:r>
              <a:rPr lang="en-US" altLang="ko-KR" sz="1000" b="1" kern="100" spc="-70" dirty="0"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안전보건관리책임자가 결정</a:t>
            </a:r>
            <a:r>
              <a:rPr lang="en-US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지역</a:t>
            </a:r>
            <a:r>
              <a:rPr lang="en-US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담당</a:t>
            </a:r>
            <a:r>
              <a:rPr lang="en-US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전사</a:t>
            </a:r>
            <a:r>
              <a:rPr lang="en-US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안전보건 담당</a:t>
            </a:r>
            <a:r>
              <a:rPr lang="en-US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하며 </a:t>
            </a:r>
            <a:r>
              <a:rPr lang="ko-KR" altLang="ko-KR" sz="1000" kern="100" spc="-7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위원회</a:t>
            </a:r>
            <a:endParaRPr lang="en-US" altLang="ko-KR" sz="1000" kern="100" spc="-70" dirty="0" smtClean="0">
              <a:solidFill>
                <a:srgbClr val="00000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altLang="ko-KR" sz="1000" kern="100" spc="-7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100" spc="-7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</a:t>
            </a:r>
            <a:r>
              <a:rPr lang="ko-KR" altLang="ko-KR" sz="1000" kern="100" spc="-7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구</a:t>
            </a:r>
            <a:r>
              <a:rPr lang="ko-KR" altLang="en-US" sz="1000" kern="100" spc="-7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성 </a:t>
            </a:r>
            <a:r>
              <a:rPr lang="ko-KR" altLang="ko-KR" sz="1000" kern="100" spc="-7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기준을 </a:t>
            </a:r>
            <a:r>
              <a:rPr lang="ko-KR" altLang="ko-KR" sz="1000" kern="100" spc="-7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충족하여야 한다</a:t>
            </a:r>
            <a:r>
              <a:rPr lang="en-US" altLang="ko-KR" sz="1000" kern="100" spc="-7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en-US" altLang="ko-KR" sz="1000" kern="100" dirty="0" smtClean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  ○ </a:t>
            </a:r>
            <a:r>
              <a:rPr lang="ko-KR" altLang="en-US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구성원</a:t>
            </a:r>
            <a:endParaRPr lang="en-US" altLang="ko-KR" sz="1000" kern="100" spc="-70" dirty="0" smtClean="0">
              <a:solidFill>
                <a:srgbClr val="00000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148982"/>
              </p:ext>
            </p:extLst>
          </p:nvPr>
        </p:nvGraphicFramePr>
        <p:xfrm>
          <a:off x="310005" y="4045786"/>
          <a:ext cx="6191602" cy="1932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16">
                  <a:extLst>
                    <a:ext uri="{9D8B030D-6E8A-4147-A177-3AD203B41FA5}">
                      <a16:colId xmlns:a16="http://schemas.microsoft.com/office/drawing/2014/main" val="3087502222"/>
                    </a:ext>
                  </a:extLst>
                </a:gridCol>
                <a:gridCol w="733108">
                  <a:extLst>
                    <a:ext uri="{9D8B030D-6E8A-4147-A177-3AD203B41FA5}">
                      <a16:colId xmlns:a16="http://schemas.microsoft.com/office/drawing/2014/main" val="3014825742"/>
                    </a:ext>
                  </a:extLst>
                </a:gridCol>
                <a:gridCol w="1157640">
                  <a:extLst>
                    <a:ext uri="{9D8B030D-6E8A-4147-A177-3AD203B41FA5}">
                      <a16:colId xmlns:a16="http://schemas.microsoft.com/office/drawing/2014/main" val="3229414513"/>
                    </a:ext>
                  </a:extLst>
                </a:gridCol>
                <a:gridCol w="1762834">
                  <a:extLst>
                    <a:ext uri="{9D8B030D-6E8A-4147-A177-3AD203B41FA5}">
                      <a16:colId xmlns:a16="http://schemas.microsoft.com/office/drawing/2014/main" val="800048588"/>
                    </a:ext>
                  </a:extLst>
                </a:gridCol>
                <a:gridCol w="1661704">
                  <a:extLst>
                    <a:ext uri="{9D8B030D-6E8A-4147-A177-3AD203B41FA5}">
                      <a16:colId xmlns:a16="http://schemas.microsoft.com/office/drawing/2014/main" val="4215976141"/>
                    </a:ext>
                  </a:extLst>
                </a:gridCol>
              </a:tblGrid>
              <a:tr h="19503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제재 논의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위원회 구성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sz="10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08513"/>
                  </a:ext>
                </a:extLst>
              </a:tr>
              <a:tr h="195033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spc="-20">
                          <a:effectLst/>
                          <a:latin typeface="+mn-ea"/>
                          <a:ea typeface="+mn-ea"/>
                        </a:rPr>
                        <a:t>산업재해 발생</a:t>
                      </a:r>
                      <a:endParaRPr lang="ko-KR" sz="1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20" dirty="0">
                          <a:effectLst/>
                          <a:latin typeface="+mn-ea"/>
                          <a:ea typeface="+mn-ea"/>
                        </a:rPr>
                        <a:t>SGR </a:t>
                      </a:r>
                      <a:r>
                        <a:rPr lang="ko-KR" sz="1000" b="1" kern="100" spc="-20" dirty="0">
                          <a:effectLst/>
                          <a:latin typeface="+mn-ea"/>
                          <a:ea typeface="+mn-ea"/>
                        </a:rPr>
                        <a:t>위반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139327"/>
                  </a:ext>
                </a:extLst>
              </a:tr>
              <a:tr h="19503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sz="1000" b="1" kern="100" spc="-100" dirty="0">
                          <a:effectLst/>
                          <a:latin typeface="+mn-ea"/>
                          <a:ea typeface="+mn-ea"/>
                        </a:rPr>
                        <a:t>개월 이상</a:t>
                      </a: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 ~ 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3 </a:t>
                      </a:r>
                      <a:r>
                        <a:rPr lang="ko-KR" sz="1000" b="1" kern="100" spc="-100" dirty="0">
                          <a:effectLst/>
                          <a:latin typeface="+mn-ea"/>
                          <a:ea typeface="+mn-ea"/>
                        </a:rPr>
                        <a:t>개월 미만 휴업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sz="1000" b="1" kern="100" spc="-100" dirty="0">
                          <a:effectLst/>
                          <a:latin typeface="+mn-ea"/>
                          <a:ea typeface="+mn-ea"/>
                        </a:rPr>
                        <a:t>회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서면 경고 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개인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617750"/>
                  </a:ext>
                </a:extLst>
              </a:tr>
              <a:tr h="673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000" b="1" kern="100" spc="-100" dirty="0">
                          <a:effectLst/>
                          <a:latin typeface="+mn-ea"/>
                          <a:ea typeface="+mn-ea"/>
                        </a:rPr>
                        <a:t>회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20" dirty="0">
                          <a:effectLst/>
                          <a:latin typeface="+mn-ea"/>
                          <a:ea typeface="+mn-ea"/>
                        </a:rPr>
                        <a:t>지역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안전관리위원회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effectLst/>
                          <a:latin typeface="+mn-ea"/>
                          <a:ea typeface="+mn-ea"/>
                        </a:rPr>
                        <a:t>• 안전보건관리책임자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effectLst/>
                          <a:latin typeface="+mn-ea"/>
                          <a:ea typeface="+mn-ea"/>
                        </a:rPr>
                        <a:t>• </a:t>
                      </a:r>
                      <a:r>
                        <a:rPr lang="ko-KR" sz="1000" kern="100" spc="-40" dirty="0" err="1">
                          <a:effectLst/>
                          <a:latin typeface="+mn-ea"/>
                          <a:ea typeface="+mn-ea"/>
                        </a:rPr>
                        <a:t>관리감독자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effectLst/>
                          <a:latin typeface="+mn-ea"/>
                          <a:ea typeface="+mn-ea"/>
                        </a:rPr>
                        <a:t>• 안전보건 담당자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effectLst/>
                          <a:latin typeface="+mn-ea"/>
                          <a:ea typeface="+mn-ea"/>
                        </a:rPr>
                        <a:t>• 안전관리자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• 원인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대책 제출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 smtClean="0"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ko-KR" sz="1000" kern="100" spc="-12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kern="100" spc="-120" dirty="0">
                          <a:effectLst/>
                          <a:latin typeface="+mn-ea"/>
                          <a:ea typeface="+mn-ea"/>
                        </a:rPr>
                        <a:t>안전체험교육</a:t>
                      </a:r>
                      <a:r>
                        <a:rPr lang="en-US" sz="1000" kern="100" spc="-120" dirty="0">
                          <a:effectLst/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sz="1000" kern="100" spc="-120" dirty="0">
                          <a:effectLst/>
                          <a:latin typeface="+mn-ea"/>
                          <a:ea typeface="+mn-ea"/>
                        </a:rPr>
                        <a:t>회 추가 등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 spc="-100" dirty="0" smtClean="0"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추가 징계 필요 시 전사 </a:t>
                      </a:r>
                      <a:r>
                        <a:rPr lang="ko-KR" sz="1000" kern="100" spc="-100" dirty="0" smtClean="0">
                          <a:effectLst/>
                          <a:latin typeface="+mn-ea"/>
                          <a:ea typeface="+mn-ea"/>
                        </a:rPr>
                        <a:t>징계</a:t>
                      </a:r>
                      <a:endParaRPr lang="en-US" altLang="ko-KR" sz="1000" kern="100" spc="-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effectLst/>
                          <a:latin typeface="+mn-ea"/>
                          <a:ea typeface="+mn-ea"/>
                        </a:rPr>
                        <a:t>      </a:t>
                      </a:r>
                      <a:r>
                        <a:rPr lang="ko-KR" sz="1000" kern="100" spc="-100" dirty="0" smtClean="0">
                          <a:effectLst/>
                          <a:latin typeface="+mn-ea"/>
                          <a:ea typeface="+mn-ea"/>
                        </a:rPr>
                        <a:t>위원회로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요청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793039"/>
                  </a:ext>
                </a:extLst>
              </a:tr>
              <a:tr h="67355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 3</a:t>
                      </a:r>
                      <a:r>
                        <a:rPr lang="ko-KR" sz="1000" b="1" kern="100" spc="-100" dirty="0">
                          <a:effectLst/>
                          <a:latin typeface="+mn-ea"/>
                          <a:ea typeface="+mn-ea"/>
                        </a:rPr>
                        <a:t>개월 이상 휴업</a:t>
                      </a: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 ~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sz="1000" b="1" kern="100" spc="-100" dirty="0">
                          <a:effectLst/>
                          <a:latin typeface="+mn-ea"/>
                          <a:ea typeface="+mn-ea"/>
                        </a:rPr>
                        <a:t>회 이상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전사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징계위원회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effectLst/>
                          <a:latin typeface="+mn-ea"/>
                          <a:ea typeface="+mn-ea"/>
                        </a:rPr>
                        <a:t>• 징계</a:t>
                      </a:r>
                      <a:r>
                        <a:rPr lang="ko-KR" sz="1000" kern="100" spc="-110" dirty="0">
                          <a:effectLst/>
                          <a:latin typeface="+mn-ea"/>
                          <a:ea typeface="+mn-ea"/>
                        </a:rPr>
                        <a:t>위원회 규정에 따라 구성</a:t>
                      </a:r>
                      <a:r>
                        <a:rPr lang="ko-KR" sz="1000" kern="100" spc="-4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spc="-100" dirty="0" smtClean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 spc="-100" dirty="0" smtClean="0">
                          <a:effectLst/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추가 참여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 smtClean="0"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sz="1000" b="0" kern="100" spc="-100" dirty="0" smtClean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sz="1000" b="0" kern="100" spc="-100" dirty="0">
                          <a:effectLst/>
                          <a:latin typeface="+mn-ea"/>
                          <a:ea typeface="+mn-ea"/>
                        </a:rPr>
                        <a:t>CSPO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sz="1000" kern="100" spc="-100" dirty="0" smtClean="0">
                          <a:effectLst/>
                          <a:latin typeface="+mn-ea"/>
                          <a:ea typeface="+mn-ea"/>
                        </a:rPr>
                        <a:t>    -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안전보건 담당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• 징계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85725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감봉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정직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보임 해제</a:t>
                      </a: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면직 등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indent="85725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000" kern="100" spc="-100" dirty="0">
                          <a:effectLst/>
                          <a:latin typeface="+mn-ea"/>
                          <a:ea typeface="+mn-ea"/>
                        </a:rPr>
                        <a:t>징계위원회 규정에 따름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6971" marR="16971" marT="16971" marB="1697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333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04926" y="5989816"/>
            <a:ext cx="618614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120" algn="just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※</a:t>
            </a:r>
            <a:r>
              <a:rPr lang="en-US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 SKO </a:t>
            </a:r>
            <a:r>
              <a:rPr lang="ko-KR" altLang="en-US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전사 징계위원회 결과는 </a:t>
            </a:r>
            <a:r>
              <a:rPr lang="en-US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HR</a:t>
            </a:r>
            <a:r>
              <a:rPr lang="ko-KR" altLang="en-US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팀에서 이력 관리 및 인사평가 시 결과 반영</a:t>
            </a:r>
            <a:endParaRPr lang="en-US" altLang="ko-KR" sz="1000" kern="100" spc="-100" dirty="0" smtClean="0">
              <a:solidFill>
                <a:srgbClr val="00000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71120" algn="just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  - </a:t>
            </a:r>
            <a:r>
              <a:rPr lang="ko-KR" altLang="en-US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지역 안전관리위원회 구성원 징계는 인사평가의 동점 상황 시 감점 부여 등</a:t>
            </a:r>
            <a:r>
              <a:rPr lang="en-US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해당 영역내 범위 조정 가능</a:t>
            </a:r>
            <a:r>
              <a:rPr lang="en-US" altLang="ko-KR" sz="1000" kern="100" spc="-100" dirty="0" smtClean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5930" y="6397133"/>
            <a:ext cx="845035" cy="26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b="1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  ○ </a:t>
            </a:r>
            <a:r>
              <a:rPr lang="en-US" altLang="ko-KR" sz="10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BP</a:t>
            </a:r>
            <a:r>
              <a:rPr lang="ko-KR" altLang="ko-KR" sz="1000" b="1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사</a:t>
            </a:r>
            <a:endParaRPr lang="ko-KR" altLang="ko-KR" sz="1000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467155"/>
              </p:ext>
            </p:extLst>
          </p:nvPr>
        </p:nvGraphicFramePr>
        <p:xfrm>
          <a:off x="318552" y="6669349"/>
          <a:ext cx="6145213" cy="215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716">
                  <a:extLst>
                    <a:ext uri="{9D8B030D-6E8A-4147-A177-3AD203B41FA5}">
                      <a16:colId xmlns:a16="http://schemas.microsoft.com/office/drawing/2014/main" val="4226430996"/>
                    </a:ext>
                  </a:extLst>
                </a:gridCol>
                <a:gridCol w="729259">
                  <a:extLst>
                    <a:ext uri="{9D8B030D-6E8A-4147-A177-3AD203B41FA5}">
                      <a16:colId xmlns:a16="http://schemas.microsoft.com/office/drawing/2014/main" val="1733057191"/>
                    </a:ext>
                  </a:extLst>
                </a:gridCol>
                <a:gridCol w="1147626">
                  <a:extLst>
                    <a:ext uri="{9D8B030D-6E8A-4147-A177-3AD203B41FA5}">
                      <a16:colId xmlns:a16="http://schemas.microsoft.com/office/drawing/2014/main" val="828875375"/>
                    </a:ext>
                  </a:extLst>
                </a:gridCol>
                <a:gridCol w="1749627">
                  <a:extLst>
                    <a:ext uri="{9D8B030D-6E8A-4147-A177-3AD203B41FA5}">
                      <a16:colId xmlns:a16="http://schemas.microsoft.com/office/drawing/2014/main" val="1152978812"/>
                    </a:ext>
                  </a:extLst>
                </a:gridCol>
                <a:gridCol w="1646985">
                  <a:extLst>
                    <a:ext uri="{9D8B030D-6E8A-4147-A177-3AD203B41FA5}">
                      <a16:colId xmlns:a16="http://schemas.microsoft.com/office/drawing/2014/main" val="896863236"/>
                    </a:ext>
                  </a:extLst>
                </a:gridCol>
              </a:tblGrid>
              <a:tr h="152733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제재 논의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위원회 구성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428937"/>
                  </a:ext>
                </a:extLst>
              </a:tr>
              <a:tr h="152733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spc="-2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산업재해 발생</a:t>
                      </a:r>
                      <a:endParaRPr lang="ko-KR" sz="1000" b="1" kern="10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SGR </a:t>
                      </a:r>
                      <a:r>
                        <a:rPr lang="ko-KR" sz="1000" b="1" kern="100" spc="-2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위반</a:t>
                      </a:r>
                      <a:endParaRPr lang="ko-KR" sz="1000" b="1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788472"/>
                  </a:ext>
                </a:extLst>
              </a:tr>
              <a:tr h="15273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sz="1000" b="1" kern="100" spc="-100" dirty="0">
                          <a:effectLst/>
                          <a:latin typeface="+mn-ea"/>
                          <a:ea typeface="+mn-ea"/>
                        </a:rPr>
                        <a:t>개월 이상</a:t>
                      </a: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 ~ 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3 </a:t>
                      </a:r>
                      <a:r>
                        <a:rPr lang="ko-KR" sz="1000" b="1" kern="100" spc="-100" dirty="0">
                          <a:effectLst/>
                          <a:latin typeface="+mn-ea"/>
                          <a:ea typeface="+mn-ea"/>
                        </a:rPr>
                        <a:t>개월 미만 휴업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2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sz="1000" b="1" kern="100" spc="-20">
                          <a:effectLst/>
                          <a:latin typeface="+mn-ea"/>
                          <a:ea typeface="+mn-ea"/>
                        </a:rPr>
                        <a:t>회</a:t>
                      </a:r>
                      <a:endParaRPr lang="ko-KR" sz="1000" b="1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100" dirty="0">
                          <a:effectLst/>
                        </a:rPr>
                        <a:t>-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20">
                          <a:effectLst/>
                        </a:rPr>
                        <a:t>서면 경고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967304"/>
                  </a:ext>
                </a:extLst>
              </a:tr>
              <a:tr h="607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2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sz="1000" b="1" kern="100" spc="-20" dirty="0">
                          <a:effectLst/>
                          <a:latin typeface="+mn-ea"/>
                          <a:ea typeface="+mn-ea"/>
                        </a:rPr>
                        <a:t>회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20" dirty="0">
                          <a:effectLst/>
                        </a:rPr>
                        <a:t>지역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</a:rPr>
                        <a:t>안전관리위원회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effectLst/>
                        </a:rPr>
                        <a:t>• 안전보건관리책임자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effectLst/>
                        </a:rPr>
                        <a:t>• </a:t>
                      </a:r>
                      <a:r>
                        <a:rPr lang="ko-KR" sz="1000" kern="100" spc="-40" dirty="0" err="1">
                          <a:effectLst/>
                        </a:rPr>
                        <a:t>관리감독자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effectLst/>
                        </a:rPr>
                        <a:t>• 안전보건 담당자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40" dirty="0">
                          <a:effectLst/>
                        </a:rPr>
                        <a:t>• 안전관리자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>
                          <a:effectLst/>
                        </a:rPr>
                        <a:t>• </a:t>
                      </a:r>
                      <a:r>
                        <a:rPr lang="ko-KR" sz="1000" kern="100" spc="-20">
                          <a:effectLst/>
                        </a:rPr>
                        <a:t>원인</a:t>
                      </a:r>
                      <a:r>
                        <a:rPr lang="en-US" sz="1000" kern="100" spc="-20">
                          <a:effectLst/>
                        </a:rPr>
                        <a:t>/</a:t>
                      </a:r>
                      <a:r>
                        <a:rPr lang="ko-KR" sz="1000" kern="100" spc="-20">
                          <a:effectLst/>
                        </a:rPr>
                        <a:t>대책 제출</a:t>
                      </a:r>
                      <a:endParaRPr lang="ko-KR" sz="1000" kern="100">
                        <a:effectLst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>
                          <a:effectLst/>
                        </a:rPr>
                        <a:t>• 제재 수위 결정</a:t>
                      </a:r>
                      <a:endParaRPr lang="ko-KR" sz="1000" kern="100">
                        <a:effectLst/>
                      </a:endParaRPr>
                    </a:p>
                    <a:p>
                      <a:pPr indent="63500"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20">
                          <a:effectLst/>
                        </a:rPr>
                        <a:t>- </a:t>
                      </a:r>
                      <a:r>
                        <a:rPr lang="ko-KR" sz="1000" kern="100" spc="-100">
                          <a:effectLst/>
                        </a:rPr>
                        <a:t>작업 중지</a:t>
                      </a:r>
                      <a:r>
                        <a:rPr lang="en-US" sz="1000" kern="100" spc="-100">
                          <a:effectLst/>
                        </a:rPr>
                        <a:t>(6</a:t>
                      </a:r>
                      <a:r>
                        <a:rPr lang="ko-KR" sz="1000" kern="100" spc="-100">
                          <a:effectLst/>
                        </a:rPr>
                        <a:t>개월 이내</a:t>
                      </a:r>
                      <a:r>
                        <a:rPr lang="en-US" sz="1000" kern="100" spc="-100">
                          <a:effectLst/>
                        </a:rPr>
                        <a:t>)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483965"/>
                  </a:ext>
                </a:extLst>
              </a:tr>
              <a:tr h="89373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sz="1000" b="1" kern="100" spc="-100" dirty="0">
                          <a:effectLst/>
                          <a:latin typeface="+mn-ea"/>
                          <a:ea typeface="+mn-ea"/>
                        </a:rPr>
                        <a:t>개월 이상 휴업</a:t>
                      </a:r>
                      <a:r>
                        <a:rPr lang="en-US" sz="1000" b="1" kern="100" spc="-100" dirty="0">
                          <a:effectLst/>
                          <a:latin typeface="+mn-ea"/>
                          <a:ea typeface="+mn-ea"/>
                        </a:rPr>
                        <a:t> ~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spc="-20" dirty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sz="1000" b="1" kern="100" spc="-20" dirty="0">
                          <a:effectLst/>
                          <a:latin typeface="+mn-ea"/>
                          <a:ea typeface="+mn-ea"/>
                        </a:rPr>
                        <a:t>회 이상</a:t>
                      </a:r>
                      <a:endParaRPr lang="ko-KR" sz="1000" b="1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20" dirty="0">
                          <a:effectLst/>
                        </a:rPr>
                        <a:t>구매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20" dirty="0">
                          <a:effectLst/>
                        </a:rPr>
                        <a:t>심의위원회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</a:rPr>
                        <a:t>• </a:t>
                      </a:r>
                      <a:r>
                        <a:rPr lang="ko-KR" sz="1000" kern="100" spc="-140" baseline="0" dirty="0" err="1">
                          <a:effectLst/>
                        </a:rPr>
                        <a:t>구매심의</a:t>
                      </a:r>
                      <a:r>
                        <a:rPr lang="ko-KR" sz="1000" kern="100" spc="-140" baseline="0" dirty="0">
                          <a:effectLst/>
                        </a:rPr>
                        <a:t> 위원회 규정에 따라 구성</a:t>
                      </a: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spc="-100" dirty="0" smtClean="0">
                          <a:effectLst/>
                        </a:rPr>
                        <a:t>  </a:t>
                      </a:r>
                      <a:r>
                        <a:rPr lang="ko-KR" sz="900" kern="100" spc="-100" dirty="0" smtClean="0">
                          <a:effectLst/>
                        </a:rPr>
                        <a:t>※ </a:t>
                      </a:r>
                      <a:r>
                        <a:rPr lang="ko-KR" sz="900" kern="100" spc="-100" dirty="0">
                          <a:effectLst/>
                        </a:rPr>
                        <a:t>추가 참여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spc="-100" dirty="0">
                          <a:effectLst/>
                        </a:rPr>
                        <a:t> - CSPO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spc="-100" dirty="0">
                          <a:effectLst/>
                        </a:rPr>
                        <a:t> - </a:t>
                      </a:r>
                      <a:r>
                        <a:rPr lang="ko-KR" sz="900" kern="100" spc="-100" dirty="0">
                          <a:effectLst/>
                        </a:rPr>
                        <a:t>안전보건 담당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spc="-100" dirty="0">
                          <a:effectLst/>
                        </a:rPr>
                        <a:t> - </a:t>
                      </a:r>
                      <a:r>
                        <a:rPr lang="ko-KR" sz="900" kern="100" spc="-100" dirty="0">
                          <a:effectLst/>
                        </a:rPr>
                        <a:t>안전보건기획 리더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1000" kern="100" spc="-100" dirty="0">
                          <a:effectLst/>
                        </a:rPr>
                        <a:t>• </a:t>
                      </a:r>
                      <a:r>
                        <a:rPr lang="ko-KR" sz="1000" kern="100" spc="-20" dirty="0">
                          <a:effectLst/>
                        </a:rPr>
                        <a:t>제재 수위 결정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20" dirty="0">
                          <a:effectLst/>
                        </a:rPr>
                        <a:t> </a:t>
                      </a:r>
                      <a:r>
                        <a:rPr lang="en-US" sz="1000" kern="100" spc="-20" dirty="0" smtClean="0">
                          <a:effectLst/>
                        </a:rPr>
                        <a:t>- </a:t>
                      </a:r>
                      <a:r>
                        <a:rPr lang="ko-KR" sz="1000" kern="100" spc="-70" dirty="0">
                          <a:effectLst/>
                        </a:rPr>
                        <a:t>거래 제한</a:t>
                      </a:r>
                      <a:r>
                        <a:rPr lang="en-US" sz="1000" kern="100" spc="-70" dirty="0">
                          <a:effectLst/>
                        </a:rPr>
                        <a:t>(6</a:t>
                      </a:r>
                      <a:r>
                        <a:rPr lang="ko-KR" sz="1000" kern="100" spc="-70" dirty="0">
                          <a:effectLst/>
                        </a:rPr>
                        <a:t>개월 </a:t>
                      </a:r>
                      <a:r>
                        <a:rPr lang="en-US" sz="1000" kern="100" spc="-70" dirty="0">
                          <a:effectLst/>
                        </a:rPr>
                        <a:t>~ 1</a:t>
                      </a:r>
                      <a:r>
                        <a:rPr lang="ko-KR" sz="1000" kern="100" spc="-70" dirty="0">
                          <a:effectLst/>
                        </a:rPr>
                        <a:t>년 이상</a:t>
                      </a:r>
                      <a:r>
                        <a:rPr lang="en-US" sz="1000" kern="100" spc="-70" dirty="0">
                          <a:effectLst/>
                        </a:rPr>
                        <a:t>)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20" dirty="0">
                          <a:effectLst/>
                        </a:rPr>
                        <a:t> - </a:t>
                      </a:r>
                      <a:r>
                        <a:rPr lang="ko-KR" sz="1000" kern="100" spc="-70" dirty="0" err="1">
                          <a:effectLst/>
                        </a:rPr>
                        <a:t>위약벌</a:t>
                      </a:r>
                      <a:r>
                        <a:rPr lang="ko-KR" sz="1000" kern="100" spc="-70" dirty="0">
                          <a:effectLst/>
                        </a:rPr>
                        <a:t> 금액 조정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20" dirty="0">
                          <a:effectLst/>
                        </a:rPr>
                        <a:t> - </a:t>
                      </a:r>
                      <a:r>
                        <a:rPr lang="ko-KR" sz="1000" kern="100" spc="-20" dirty="0">
                          <a:effectLst/>
                        </a:rPr>
                        <a:t>계약 해지</a:t>
                      </a:r>
                      <a:r>
                        <a:rPr lang="en-US" sz="1000" kern="100" spc="-20" dirty="0">
                          <a:effectLst/>
                        </a:rPr>
                        <a:t>/</a:t>
                      </a:r>
                      <a:r>
                        <a:rPr lang="ko-KR" sz="1000" kern="100" spc="-20" dirty="0">
                          <a:effectLst/>
                        </a:rPr>
                        <a:t>해제</a:t>
                      </a:r>
                      <a:endParaRPr lang="ko-KR" sz="1000" kern="100" dirty="0">
                        <a:effectLst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spc="-20" dirty="0">
                          <a:effectLst/>
                        </a:rPr>
                        <a:t> - </a:t>
                      </a:r>
                      <a:r>
                        <a:rPr lang="ko-KR" sz="1000" kern="100" spc="-140" baseline="0" dirty="0">
                          <a:effectLst/>
                        </a:rPr>
                        <a:t>영구 퇴출</a:t>
                      </a:r>
                      <a:r>
                        <a:rPr lang="en-US" sz="1000" kern="100" spc="-140" baseline="0" dirty="0">
                          <a:effectLst/>
                        </a:rPr>
                        <a:t>(</a:t>
                      </a:r>
                      <a:r>
                        <a:rPr lang="ko-KR" sz="1000" kern="100" spc="-140" baseline="0" dirty="0">
                          <a:effectLst/>
                        </a:rPr>
                        <a:t>중대재해 중복 발생</a:t>
                      </a:r>
                      <a:r>
                        <a:rPr lang="en-US" sz="1000" kern="100" spc="-140" baseline="0" dirty="0">
                          <a:effectLst/>
                        </a:rPr>
                        <a:t>)</a:t>
                      </a:r>
                      <a:endParaRPr lang="ko-KR" sz="1000" kern="100" spc="-140" baseline="0" dirty="0">
                        <a:effectLst/>
                      </a:endParaRPr>
                    </a:p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spc="-100" dirty="0" smtClean="0">
                          <a:effectLst/>
                        </a:rPr>
                        <a:t>  </a:t>
                      </a:r>
                      <a:r>
                        <a:rPr lang="ko-KR" sz="900" kern="100" spc="-100" dirty="0" smtClean="0">
                          <a:effectLst/>
                        </a:rPr>
                        <a:t>※ </a:t>
                      </a:r>
                      <a:r>
                        <a:rPr lang="ko-KR" sz="900" kern="100" spc="-100" dirty="0">
                          <a:effectLst/>
                        </a:rPr>
                        <a:t>재해 수위 별 제재 기준 참조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17016" marR="17016" marT="17016" marB="17016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17596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15930" y="8803754"/>
            <a:ext cx="617514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8900" algn="just" latinLnBrk="0">
              <a:lnSpc>
                <a:spcPct val="115000"/>
              </a:lnSpc>
              <a:spcAft>
                <a:spcPts val="0"/>
              </a:spcAft>
            </a:pPr>
            <a:r>
              <a:rPr lang="ko-KR" altLang="ko-KR" sz="1000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※ 구매 심의위원회에서는 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BP</a:t>
            </a:r>
            <a:r>
              <a:rPr lang="ko-KR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사 별 안전 </a:t>
            </a:r>
            <a:r>
              <a:rPr lang="ko-KR" altLang="ko-KR" sz="1000" kern="10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평가내역을</a:t>
            </a:r>
            <a:r>
              <a:rPr lang="ko-KR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포함하여 업체 평가 시행 및 제재</a:t>
            </a:r>
          </a:p>
          <a:p>
            <a:pPr indent="88900" algn="just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kern="1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lang="ko-KR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지역 안전관리위원회 결과는 안전보건기획팀</a:t>
            </a:r>
            <a:r>
              <a:rPr lang="en-US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/SCM </a:t>
            </a:r>
            <a:r>
              <a:rPr lang="ko-KR" altLang="ko-KR" sz="1000" kern="100" dirty="0">
                <a:ea typeface="맑은 고딕" panose="020B0503020000020004" pitchFamily="50" charset="-127"/>
                <a:cs typeface="Times New Roman" panose="02020603050405020304" pitchFamily="18" charset="0"/>
              </a:rPr>
              <a:t>팀으로 제재 이력 통보 및 관리</a:t>
            </a:r>
          </a:p>
          <a:p>
            <a:pPr indent="93663"/>
            <a:r>
              <a:rPr lang="en-US" altLang="ko-KR" sz="1000" dirty="0">
                <a:cs typeface="Times New Roman" panose="02020603050405020304" pitchFamily="18" charset="0"/>
              </a:rPr>
              <a:t> </a:t>
            </a:r>
            <a:r>
              <a:rPr lang="en-US" altLang="ko-KR" sz="1000" dirty="0" smtClean="0">
                <a:cs typeface="Times New Roman" panose="02020603050405020304" pitchFamily="18" charset="0"/>
              </a:rPr>
              <a:t> - </a:t>
            </a:r>
            <a:r>
              <a:rPr lang="en-US" altLang="ko-KR" sz="1000" dirty="0">
                <a:cs typeface="Times New Roman" panose="02020603050405020304" pitchFamily="18" charset="0"/>
              </a:rPr>
              <a:t>SCM </a:t>
            </a:r>
            <a:r>
              <a:rPr lang="ko-KR" altLang="ko-KR" sz="1000" dirty="0">
                <a:ea typeface="맑은 고딕" panose="020B0503020000020004" pitchFamily="50" charset="-127"/>
                <a:cs typeface="Times New Roman" panose="02020603050405020304" pitchFamily="18" charset="0"/>
              </a:rPr>
              <a:t>팀은 </a:t>
            </a:r>
            <a:r>
              <a:rPr lang="en-US" altLang="ko-KR" sz="1000" dirty="0"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0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24</a:t>
            </a:r>
            <a:r>
              <a:rPr lang="ko-KR" altLang="ko-KR" sz="1000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1000" dirty="0">
                <a:ea typeface="맑은 고딕" panose="020B0503020000020004" pitchFamily="50" charset="-127"/>
                <a:cs typeface="Times New Roman" panose="02020603050405020304" pitchFamily="18" charset="0"/>
              </a:rPr>
              <a:t>BP</a:t>
            </a:r>
            <a:r>
              <a:rPr lang="ko-KR" altLang="ko-KR" sz="1000" dirty="0">
                <a:ea typeface="맑은 고딕" panose="020B0503020000020004" pitchFamily="50" charset="-127"/>
                <a:cs typeface="Times New Roman" panose="02020603050405020304" pitchFamily="18" charset="0"/>
              </a:rPr>
              <a:t>사와 계약 시 </a:t>
            </a:r>
            <a:r>
              <a:rPr lang="ko-KR" altLang="ko-KR" sz="1000" spc="-40" dirty="0">
                <a:ea typeface="맑은 고딕" panose="020B0503020000020004" pitchFamily="50" charset="-127"/>
                <a:cs typeface="Times New Roman" panose="02020603050405020304" pitchFamily="18" charset="0"/>
              </a:rPr>
              <a:t>재해 수위 별 금액 조정안 명기</a:t>
            </a:r>
            <a:r>
              <a:rPr lang="en-US" altLang="ko-KR" sz="1000" spc="-40" dirty="0"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2393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C34AA3-01D7-4AD7-B34B-D28A69592E25}" type="slidenum">
              <a:rPr lang="en-US" altLang="ko-KR" smtClean="0"/>
              <a:pPr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219" y="546532"/>
            <a:ext cx="1879229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1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8154" y="1000139"/>
            <a:ext cx="5942899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원문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1]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   1) </a:t>
            </a:r>
            <a:r>
              <a:rPr lang="ko-KR" altLang="en-US" sz="1000" b="1" kern="0" dirty="0" smtClean="0">
                <a:ea typeface="맑은 고딕" panose="020B0503020000020004" pitchFamily="50" charset="-127"/>
              </a:rPr>
              <a:t>모든 작업자는 작업조건에 맞는 안전보호구를 착용한다</a:t>
            </a:r>
            <a:r>
              <a:rPr lang="en-US" altLang="ko-KR" sz="1000" b="1" kern="0" dirty="0" smtClean="0">
                <a:ea typeface="맑은 고딕" panose="020B0503020000020004" pitchFamily="50" charset="-127"/>
              </a:rPr>
              <a:t>.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  <a:ea typeface="+mn-ea"/>
              </a:rPr>
              <a:t>       - </a:t>
            </a:r>
            <a:r>
              <a:rPr lang="ko-KR" altLang="en-US" sz="1000" dirty="0">
                <a:latin typeface="+mn-ea"/>
                <a:ea typeface="+mn-ea"/>
              </a:rPr>
              <a:t>안전모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안전화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 err="1">
                <a:latin typeface="+mn-ea"/>
                <a:ea typeface="+mn-ea"/>
              </a:rPr>
              <a:t>보호장갑</a:t>
            </a:r>
            <a:r>
              <a:rPr lang="ko-KR" altLang="en-US" sz="1000" dirty="0">
                <a:latin typeface="+mn-ea"/>
                <a:ea typeface="+mn-ea"/>
              </a:rPr>
              <a:t> 착용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 err="1">
                <a:latin typeface="+mn-ea"/>
                <a:ea typeface="+mn-ea"/>
              </a:rPr>
              <a:t>추락위험</a:t>
            </a:r>
            <a:r>
              <a:rPr lang="ko-KR" altLang="en-US" sz="1000" dirty="0">
                <a:latin typeface="+mn-ea"/>
                <a:ea typeface="+mn-ea"/>
              </a:rPr>
              <a:t> 장소에는 </a:t>
            </a:r>
            <a:r>
              <a:rPr lang="ko-KR" altLang="en-US" sz="1000" dirty="0" err="1">
                <a:latin typeface="+mn-ea"/>
                <a:ea typeface="+mn-ea"/>
              </a:rPr>
              <a:t>안전대를</a:t>
            </a:r>
            <a:r>
              <a:rPr lang="ko-KR" altLang="en-US" sz="1000" dirty="0">
                <a:latin typeface="+mn-ea"/>
                <a:ea typeface="+mn-ea"/>
              </a:rPr>
              <a:t> 착용해야 한다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  <a:ea typeface="+mn-ea"/>
              </a:rPr>
              <a:t>       - </a:t>
            </a:r>
            <a:r>
              <a:rPr lang="ko-KR" altLang="en-US" sz="1000" dirty="0">
                <a:latin typeface="+mn-ea"/>
                <a:ea typeface="+mn-ea"/>
              </a:rPr>
              <a:t>안전보호구는 안전인증</a:t>
            </a:r>
            <a:r>
              <a:rPr lang="en-US" altLang="ko-KR" sz="1000" dirty="0">
                <a:latin typeface="+mn-ea"/>
                <a:ea typeface="+mn-ea"/>
              </a:rPr>
              <a:t>(KCs </a:t>
            </a:r>
            <a:r>
              <a:rPr lang="ko-KR" altLang="en-US" sz="1000" dirty="0">
                <a:latin typeface="+mn-ea"/>
                <a:ea typeface="+mn-ea"/>
              </a:rPr>
              <a:t>등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r>
              <a:rPr lang="ko-KR" altLang="en-US" sz="1000" dirty="0">
                <a:latin typeface="+mn-ea"/>
                <a:ea typeface="+mn-ea"/>
              </a:rPr>
              <a:t>제품을 사용해야 한다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  <a:ea typeface="+mn-ea"/>
              </a:rPr>
              <a:t>       - </a:t>
            </a:r>
            <a:r>
              <a:rPr lang="ko-KR" altLang="en-US" sz="1000" dirty="0">
                <a:latin typeface="+mn-ea"/>
                <a:ea typeface="+mn-ea"/>
              </a:rPr>
              <a:t>기타 </a:t>
            </a:r>
            <a:r>
              <a:rPr lang="ko-KR" altLang="en-US" sz="1000" dirty="0" err="1">
                <a:latin typeface="+mn-ea"/>
                <a:ea typeface="+mn-ea"/>
              </a:rPr>
              <a:t>유해인자</a:t>
            </a:r>
            <a:r>
              <a:rPr lang="ko-KR" altLang="en-US" sz="1000" dirty="0">
                <a:latin typeface="+mn-ea"/>
                <a:ea typeface="+mn-ea"/>
              </a:rPr>
              <a:t> 취급 </a:t>
            </a:r>
            <a:r>
              <a:rPr lang="ko-KR" altLang="en-US" sz="1000" dirty="0" err="1">
                <a:latin typeface="+mn-ea"/>
                <a:ea typeface="+mn-ea"/>
              </a:rPr>
              <a:t>작업별</a:t>
            </a:r>
            <a:r>
              <a:rPr lang="ko-KR" altLang="en-US" sz="1000" dirty="0">
                <a:latin typeface="+mn-ea"/>
                <a:ea typeface="+mn-ea"/>
              </a:rPr>
              <a:t> 보호구 착용은 산업안전보건기준에 관한 규칙 참고</a:t>
            </a:r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8" y="2166557"/>
            <a:ext cx="5511262" cy="982233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 bwMode="auto">
          <a:xfrm>
            <a:off x="448153" y="3203373"/>
            <a:ext cx="5961692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436051" y="3268174"/>
            <a:ext cx="5942899" cy="5668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1] </a:t>
            </a:r>
            <a:br>
              <a:rPr lang="en-US" altLang="ko-KR" sz="1200" b="1" kern="0" dirty="0" smtClean="0">
                <a:ea typeface="맑은 고딕" panose="020B0503020000020004" pitchFamily="50" charset="-127"/>
              </a:rPr>
            </a:br>
            <a:r>
              <a:rPr lang="en-US" altLang="ko-KR" sz="1200" b="1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작업자 복장 기준은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긴바지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긴소매를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기본으로 한다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.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단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반소매 착용 시 토시를 착용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.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  -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감전 위험이 있을 경우 신체에 전도성 물질 착용을 해제 후 작업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시계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목걸이 등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)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</a:t>
            </a:r>
            <a:r>
              <a:rPr lang="en-US" altLang="ko-KR" sz="1000" kern="0" spc="-30" dirty="0" smtClean="0">
                <a:ea typeface="맑은 고딕" panose="020B0503020000020004" pitchFamily="50" charset="-127"/>
              </a:rPr>
              <a:t>BP</a:t>
            </a:r>
            <a:r>
              <a:rPr lang="ko-KR" altLang="en-US" sz="1000" kern="0" spc="-30" dirty="0" smtClean="0">
                <a:ea typeface="맑은 고딕" panose="020B0503020000020004" pitchFamily="50" charset="-127"/>
              </a:rPr>
              <a:t>사는 </a:t>
            </a:r>
            <a:r>
              <a:rPr lang="ko-KR" altLang="en-US" sz="1000" kern="0" spc="-30" dirty="0" err="1" smtClean="0">
                <a:ea typeface="맑은 고딕" panose="020B0503020000020004" pitchFamily="50" charset="-127"/>
              </a:rPr>
              <a:t>긴급작업</a:t>
            </a:r>
            <a:r>
              <a:rPr lang="ko-KR" altLang="en-US" sz="1000" kern="0" spc="-30" dirty="0" smtClean="0">
                <a:ea typeface="맑은 고딕" panose="020B0503020000020004" pitchFamily="50" charset="-127"/>
              </a:rPr>
              <a:t> 이라도 </a:t>
            </a:r>
            <a:r>
              <a:rPr lang="ko-KR" altLang="en-US" sz="1000" kern="0" spc="-30" dirty="0" err="1" smtClean="0">
                <a:ea typeface="맑은 고딕" panose="020B0503020000020004" pitchFamily="50" charset="-127"/>
              </a:rPr>
              <a:t>도급사</a:t>
            </a:r>
            <a:r>
              <a:rPr lang="ko-KR" altLang="en-US" sz="1000" kern="0" spc="-3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spc="-30" dirty="0" err="1" smtClean="0">
                <a:ea typeface="맑은 고딕" panose="020B0503020000020004" pitchFamily="50" charset="-127"/>
              </a:rPr>
              <a:t>관리감독자</a:t>
            </a:r>
            <a:r>
              <a:rPr lang="ko-KR" altLang="en-US" sz="1000" kern="0" spc="-3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b="1" u="sng" kern="0" spc="-30" dirty="0" smtClean="0">
                <a:ea typeface="맑은 고딕" panose="020B0503020000020004" pitchFamily="50" charset="-127"/>
              </a:rPr>
              <a:t>미 승인 시 작업을 하지 않는다</a:t>
            </a:r>
            <a:r>
              <a:rPr lang="en-US" altLang="ko-KR" sz="1000" kern="0" spc="-30" dirty="0" smtClean="0">
                <a:ea typeface="맑은 고딕" panose="020B0503020000020004" pitchFamily="50" charset="-127"/>
              </a:rPr>
              <a:t>.</a:t>
            </a:r>
            <a:r>
              <a:rPr lang="en-US" altLang="ko-KR" sz="1000" kern="0" spc="-30" baseline="3000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kern="0" spc="-30" baseline="30000" dirty="0" smtClean="0">
                <a:ea typeface="맑은 고딕" panose="020B0503020000020004" pitchFamily="50" charset="-127"/>
              </a:rPr>
              <a:t>사전작업금지</a:t>
            </a:r>
            <a:r>
              <a:rPr lang="en-US" altLang="ko-KR" sz="1000" kern="0" spc="-30" baseline="30000" dirty="0">
                <a:ea typeface="맑은 고딕" panose="020B0503020000020004" pitchFamily="50" charset="-127"/>
              </a:rPr>
              <a:t>;</a:t>
            </a:r>
            <a:r>
              <a:rPr lang="ko-KR" altLang="en-US" sz="1000" kern="0" spc="-30" baseline="30000" dirty="0" smtClean="0">
                <a:ea typeface="맑은 고딕" panose="020B0503020000020004" pitchFamily="50" charset="-127"/>
              </a:rPr>
              <a:t>적발 시 평가에 반영</a:t>
            </a:r>
            <a:r>
              <a:rPr lang="en-US" altLang="ko-KR" sz="1000" kern="0" spc="-30" baseline="30000" dirty="0" smtClean="0">
                <a:ea typeface="맑은 고딕" panose="020B0503020000020004" pitchFamily="50" charset="-127"/>
              </a:rPr>
              <a:t>)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spc="-30" baseline="30000" dirty="0" smtClean="0">
                <a:ea typeface="맑은 고딕" panose="020B0503020000020004" pitchFamily="50" charset="-127"/>
              </a:rPr>
              <a:t>          </a:t>
            </a:r>
            <a:r>
              <a:rPr lang="en-US" altLang="ko-KR" sz="1000" kern="0" spc="-30" dirty="0" smtClean="0">
                <a:ea typeface="맑은 고딕" panose="020B0503020000020004" pitchFamily="50" charset="-127"/>
              </a:rPr>
              <a:t>※ </a:t>
            </a:r>
            <a:r>
              <a:rPr lang="ko-KR" altLang="en-US" sz="1000" b="1" u="sng" kern="0" spc="-30" dirty="0" smtClean="0">
                <a:ea typeface="맑은 고딕" panose="020B0503020000020004" pitchFamily="50" charset="-127"/>
              </a:rPr>
              <a:t>현장 실사도 작업으로 관리 </a:t>
            </a:r>
            <a:r>
              <a:rPr lang="ko-KR" altLang="en-US" sz="1000" kern="0" spc="-30" dirty="0" smtClean="0">
                <a:ea typeface="맑은 고딕" panose="020B0503020000020004" pitchFamily="50" charset="-127"/>
              </a:rPr>
              <a:t>하며 </a:t>
            </a:r>
            <a:r>
              <a:rPr lang="en-US" altLang="ko-KR" sz="1000" b="1" u="sng" kern="0" spc="-30" dirty="0" smtClean="0">
                <a:ea typeface="맑은 고딕" panose="020B0503020000020004" pitchFamily="50" charset="-127"/>
              </a:rPr>
              <a:t>TBM </a:t>
            </a:r>
            <a:r>
              <a:rPr lang="ko-KR" altLang="en-US" sz="1000" b="1" u="sng" kern="0" spc="-30" dirty="0" smtClean="0">
                <a:ea typeface="맑은 고딕" panose="020B0503020000020004" pitchFamily="50" charset="-127"/>
              </a:rPr>
              <a:t>및 작업 승인 후 작업</a:t>
            </a:r>
            <a:endParaRPr lang="en-US" altLang="ko-KR" sz="1000" b="1" u="sng" kern="0" spc="-3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법정 보호구 지급은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KCs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인증 제품을 사용하여야 하며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지급이력은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서명하여 관리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   ※ SKO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안전보건 지침서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-ISO 45001_5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번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개인보호구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지급 및 관리 지침서 참조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○ 실내 사다리 미사용</a:t>
            </a: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1000" kern="0" dirty="0" err="1" smtClean="0">
                <a:solidFill>
                  <a:srgbClr val="FF0000"/>
                </a:solidFill>
                <a:ea typeface="맑은 고딕" panose="020B0503020000020004" pitchFamily="50" charset="-127"/>
              </a:rPr>
              <a:t>공사성이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아닌 </a:t>
            </a: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OJC 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설치</a:t>
            </a: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접속</a:t>
            </a: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시험 작업 시 안전모 미착용 가능</a:t>
            </a: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solidFill>
                  <a:srgbClr val="FF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    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단</a:t>
            </a: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err="1" smtClean="0">
                <a:solidFill>
                  <a:srgbClr val="FF0000"/>
                </a:solidFill>
                <a:ea typeface="맑은 고딕" panose="020B0503020000020004" pitchFamily="50" charset="-127"/>
              </a:rPr>
              <a:t>유니트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교체</a:t>
            </a: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000" kern="0" dirty="0" err="1" smtClean="0">
                <a:solidFill>
                  <a:srgbClr val="FF0000"/>
                </a:solidFill>
                <a:ea typeface="맑은 고딕" panose="020B0503020000020004" pitchFamily="50" charset="-127"/>
              </a:rPr>
              <a:t>공도구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사용</a:t>
            </a: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), </a:t>
            </a:r>
            <a:r>
              <a:rPr lang="ko-KR" altLang="en-US" sz="1000" kern="0" dirty="0" err="1" smtClean="0">
                <a:solidFill>
                  <a:srgbClr val="FF0000"/>
                </a:solidFill>
                <a:ea typeface="맑은 고딕" panose="020B0503020000020004" pitchFamily="50" charset="-127"/>
              </a:rPr>
              <a:t>분전반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내 점검</a:t>
            </a: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냉방기 유지보수</a:t>
            </a: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사다리 이용 점검 등 이동을</a:t>
            </a:r>
            <a:endParaRPr lang="en-US" altLang="ko-KR" sz="1000" kern="0" dirty="0" smtClean="0">
              <a:solidFill>
                <a:srgbClr val="FF0000"/>
              </a:solidFill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solidFill>
                  <a:srgbClr val="FF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   </a:t>
            </a:r>
            <a:r>
              <a:rPr lang="ko-KR" altLang="en-US" sz="1000" kern="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요하는 작업 시 안전모 착용 必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6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[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법정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안전보호구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및 사용환경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]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12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en-US" sz="1000" kern="0" dirty="0" smtClean="0">
                <a:ea typeface="맑은 고딕" panose="020B0503020000020004" pitchFamily="50" charset="-127"/>
              </a:rPr>
              <a:t>  ○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추락방지를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>
                <a:ea typeface="맑은 고딕" panose="020B0503020000020004" pitchFamily="50" charset="-127"/>
              </a:rPr>
              <a:t>위한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안전대</a:t>
            </a:r>
            <a:r>
              <a:rPr lang="ko-KR" altLang="en-US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>
                <a:ea typeface="맑은 고딕" panose="020B0503020000020004" pitchFamily="50" charset="-127"/>
              </a:rPr>
              <a:t>ABC </a:t>
            </a:r>
            <a:r>
              <a:rPr lang="ko-KR" altLang="en-US" sz="1000" kern="0" dirty="0">
                <a:ea typeface="맑은 고딕" panose="020B0503020000020004" pitchFamily="50" charset="-127"/>
              </a:rPr>
              <a:t>시스템 준수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540784"/>
              </p:ext>
            </p:extLst>
          </p:nvPr>
        </p:nvGraphicFramePr>
        <p:xfrm>
          <a:off x="651870" y="5578470"/>
          <a:ext cx="5487058" cy="1383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794">
                  <a:extLst>
                    <a:ext uri="{9D8B030D-6E8A-4147-A177-3AD203B41FA5}">
                      <a16:colId xmlns:a16="http://schemas.microsoft.com/office/drawing/2014/main" val="2034153474"/>
                    </a:ext>
                  </a:extLst>
                </a:gridCol>
                <a:gridCol w="2345132">
                  <a:extLst>
                    <a:ext uri="{9D8B030D-6E8A-4147-A177-3AD203B41FA5}">
                      <a16:colId xmlns:a16="http://schemas.microsoft.com/office/drawing/2014/main" val="3470662408"/>
                    </a:ext>
                  </a:extLst>
                </a:gridCol>
                <a:gridCol w="2345132">
                  <a:extLst>
                    <a:ext uri="{9D8B030D-6E8A-4147-A177-3AD203B41FA5}">
                      <a16:colId xmlns:a16="http://schemas.microsoft.com/office/drawing/2014/main" val="3740322260"/>
                    </a:ext>
                  </a:extLst>
                </a:gridCol>
              </a:tblGrid>
              <a:tr h="169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안전인증대상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020875"/>
                  </a:ext>
                </a:extLst>
              </a:tr>
              <a:tr h="1692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보호구 종류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환경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안전모 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물체가 떨어질 위험 등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전동식 호흡보호구 </a:t>
                      </a:r>
                      <a:r>
                        <a:rPr lang="ko-KR" altLang="en-US" sz="900" baseline="300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석면해체</a:t>
                      </a:r>
                      <a:r>
                        <a:rPr lang="en-US" altLang="ko-KR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제거 시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0215051"/>
                  </a:ext>
                </a:extLst>
              </a:tr>
              <a:tr h="169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안전화 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물체의 낙하</a:t>
                      </a:r>
                      <a:r>
                        <a:rPr lang="en-US" altLang="ko-KR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끼임</a:t>
                      </a:r>
                      <a:r>
                        <a:rPr lang="en-US" altLang="ko-KR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감점 위험 시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보호복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유기화합물 작업 시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283085"/>
                  </a:ext>
                </a:extLst>
              </a:tr>
              <a:tr h="169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절연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장갑 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전기 작업 시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안전대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2m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 추락 위험 시</a:t>
                      </a: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8756696"/>
                  </a:ext>
                </a:extLst>
              </a:tr>
              <a:tr h="169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방진마스크 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분진 발생 시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보안경 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물체가 흩날리 위험 시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280431"/>
                  </a:ext>
                </a:extLst>
              </a:tr>
              <a:tr h="1692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방독마스크 </a:t>
                      </a:r>
                      <a:r>
                        <a:rPr lang="ko-KR" altLang="en-US" sz="900" baseline="300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밀폐설비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나 유기화합물 취급 시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보안면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용접 시 불꽃이나 물체가 흩날릴 경우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30337"/>
                  </a:ext>
                </a:extLst>
              </a:tr>
              <a:tr h="2148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송기마스크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300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밀폐설비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나 유기화합물 취급 시</a:t>
                      </a: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방음용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귀마개 또는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귀덮개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소음 작업 시</a:t>
                      </a:r>
                    </a:p>
                  </a:txBody>
                  <a:tcPr marT="28800" marB="288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384850"/>
                  </a:ext>
                </a:extLst>
              </a:tr>
            </a:tbl>
          </a:graphicData>
        </a:graphic>
      </p:graphicFrame>
      <p:grpSp>
        <p:nvGrpSpPr>
          <p:cNvPr id="66" name="그룹 65"/>
          <p:cNvGrpSpPr/>
          <p:nvPr/>
        </p:nvGrpSpPr>
        <p:grpSpPr>
          <a:xfrm>
            <a:off x="466946" y="7285836"/>
            <a:ext cx="5942899" cy="2169484"/>
            <a:chOff x="-3630000" y="4293527"/>
            <a:chExt cx="8497610" cy="2591411"/>
          </a:xfrm>
        </p:grpSpPr>
        <p:pic>
          <p:nvPicPr>
            <p:cNvPr id="67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630000" y="4293527"/>
              <a:ext cx="8497610" cy="2591411"/>
            </a:xfrm>
            <a:prstGeom prst="rect">
              <a:avLst/>
            </a:prstGeom>
          </p:spPr>
        </p:pic>
        <p:pic>
          <p:nvPicPr>
            <p:cNvPr id="68" name="Object 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457301" y="4298613"/>
              <a:ext cx="5161735" cy="505515"/>
            </a:xfrm>
            <a:prstGeom prst="rect">
              <a:avLst/>
            </a:prstGeom>
          </p:spPr>
        </p:pic>
        <p:grpSp>
          <p:nvGrpSpPr>
            <p:cNvPr id="69" name="그룹 1015"/>
            <p:cNvGrpSpPr/>
            <p:nvPr/>
          </p:nvGrpSpPr>
          <p:grpSpPr>
            <a:xfrm>
              <a:off x="-3552397" y="4943103"/>
              <a:ext cx="1896157" cy="1760828"/>
              <a:chOff x="-4882472" y="11599679"/>
              <a:chExt cx="2550855" cy="2436491"/>
            </a:xfrm>
          </p:grpSpPr>
          <p:pic>
            <p:nvPicPr>
              <p:cNvPr id="84" name="Object 5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882472" y="11599679"/>
                <a:ext cx="2550855" cy="2436491"/>
              </a:xfrm>
              <a:prstGeom prst="rect">
                <a:avLst/>
              </a:prstGeom>
            </p:spPr>
          </p:pic>
        </p:grpSp>
        <p:grpSp>
          <p:nvGrpSpPr>
            <p:cNvPr id="70" name="그룹 1016"/>
            <p:cNvGrpSpPr/>
            <p:nvPr/>
          </p:nvGrpSpPr>
          <p:grpSpPr>
            <a:xfrm>
              <a:off x="-1587615" y="4943103"/>
              <a:ext cx="1735020" cy="1760827"/>
              <a:chOff x="-2284065" y="11599239"/>
              <a:chExt cx="2334081" cy="2436490"/>
            </a:xfrm>
          </p:grpSpPr>
          <p:pic>
            <p:nvPicPr>
              <p:cNvPr id="83" name="Object 5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284065" y="11599239"/>
                <a:ext cx="2334081" cy="2436490"/>
              </a:xfrm>
              <a:prstGeom prst="rect">
                <a:avLst/>
              </a:prstGeom>
            </p:spPr>
          </p:pic>
        </p:grpSp>
      </p:grpSp>
      <p:grpSp>
        <p:nvGrpSpPr>
          <p:cNvPr id="94" name="그룹 93"/>
          <p:cNvGrpSpPr/>
          <p:nvPr/>
        </p:nvGrpSpPr>
        <p:grpSpPr>
          <a:xfrm>
            <a:off x="3169797" y="7751255"/>
            <a:ext cx="3156427" cy="1502112"/>
            <a:chOff x="5307079" y="7430778"/>
            <a:chExt cx="3156427" cy="1275925"/>
          </a:xfrm>
        </p:grpSpPr>
        <p:pic>
          <p:nvPicPr>
            <p:cNvPr id="85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7079" y="7441117"/>
              <a:ext cx="3153697" cy="409453"/>
            </a:xfrm>
            <a:prstGeom prst="rect">
              <a:avLst/>
            </a:prstGeom>
          </p:spPr>
        </p:pic>
        <p:pic>
          <p:nvPicPr>
            <p:cNvPr id="86" name="Object 6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0358" y="7430778"/>
              <a:ext cx="1241281" cy="242789"/>
            </a:xfrm>
            <a:prstGeom prst="rect">
              <a:avLst/>
            </a:prstGeom>
          </p:spPr>
        </p:pic>
        <p:pic>
          <p:nvPicPr>
            <p:cNvPr id="87" name="Object 6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4532" y="7598463"/>
              <a:ext cx="3008866" cy="282274"/>
            </a:xfrm>
            <a:prstGeom prst="rect">
              <a:avLst/>
            </a:prstGeom>
          </p:spPr>
        </p:pic>
        <p:pic>
          <p:nvPicPr>
            <p:cNvPr id="88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7079" y="7865691"/>
              <a:ext cx="3153697" cy="409453"/>
            </a:xfrm>
            <a:prstGeom prst="rect">
              <a:avLst/>
            </a:prstGeom>
          </p:spPr>
        </p:pic>
        <p:pic>
          <p:nvPicPr>
            <p:cNvPr id="89" name="Object 6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09809" y="8297250"/>
              <a:ext cx="3153697" cy="409453"/>
            </a:xfrm>
            <a:prstGeom prst="rect">
              <a:avLst/>
            </a:prstGeom>
          </p:spPr>
        </p:pic>
        <p:pic>
          <p:nvPicPr>
            <p:cNvPr id="90" name="Object 6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69358" y="7832423"/>
              <a:ext cx="1012011" cy="242789"/>
            </a:xfrm>
            <a:prstGeom prst="rect">
              <a:avLst/>
            </a:prstGeom>
          </p:spPr>
        </p:pic>
        <p:pic>
          <p:nvPicPr>
            <p:cNvPr id="91" name="Object 7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2914" y="8029153"/>
              <a:ext cx="2160430" cy="282274"/>
            </a:xfrm>
            <a:prstGeom prst="rect">
              <a:avLst/>
            </a:prstGeom>
          </p:spPr>
        </p:pic>
        <p:pic>
          <p:nvPicPr>
            <p:cNvPr id="92" name="Object 7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3905" y="8297319"/>
              <a:ext cx="972462" cy="242789"/>
            </a:xfrm>
            <a:prstGeom prst="rect">
              <a:avLst/>
            </a:prstGeom>
          </p:spPr>
        </p:pic>
        <p:pic>
          <p:nvPicPr>
            <p:cNvPr id="9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62914" y="8490984"/>
              <a:ext cx="2659680" cy="161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58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AC34AA3-01D7-4AD7-B34B-D28A69592E25}" type="slidenum">
              <a:rPr lang="en-US" altLang="ko-KR" smtClean="0"/>
              <a:pPr/>
              <a:t>6</a:t>
            </a:fld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57551" y="1000139"/>
            <a:ext cx="5942899" cy="8840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1_1]</a:t>
            </a:r>
          </a:p>
          <a:p>
            <a:pPr latinLnBrk="0">
              <a:spcBef>
                <a:spcPts val="12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en-US" sz="1000" kern="0" dirty="0" smtClean="0">
                <a:solidFill>
                  <a:srgbClr val="FF0000"/>
                </a:solidFill>
                <a:latin typeface="+mn-ea"/>
              </a:rPr>
              <a:t> 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전체식</a:t>
            </a:r>
            <a:r>
              <a:rPr lang="ko-KR" altLang="en-US" sz="1000" kern="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안전대</a:t>
            </a:r>
            <a:r>
              <a:rPr lang="ko-KR" altLang="en-US" sz="1000" kern="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올바른 착용 </a:t>
            </a:r>
            <a:r>
              <a:rPr lang="ko-KR" altLang="en-US" sz="1000" kern="0" dirty="0">
                <a:ea typeface="맑은 고딕" panose="020B0503020000020004" pitchFamily="50" charset="-127"/>
              </a:rPr>
              <a:t>순서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12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전체식</a:t>
            </a:r>
            <a:r>
              <a:rPr lang="ko-KR" altLang="en-US" sz="1000" kern="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안전대</a:t>
            </a:r>
            <a:r>
              <a:rPr lang="ko-KR" altLang="en-US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>
                <a:ea typeface="맑은 고딕" panose="020B0503020000020004" pitchFamily="50" charset="-127"/>
              </a:rPr>
              <a:t>VS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벨트식</a:t>
            </a:r>
            <a:r>
              <a:rPr lang="ko-KR" altLang="en-US" sz="1000" kern="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안전대</a:t>
            </a:r>
            <a:r>
              <a:rPr lang="ko-KR" altLang="en-US" sz="1000" kern="0" dirty="0">
                <a:ea typeface="맑은 고딕" panose="020B0503020000020004" pitchFamily="50" charset="-127"/>
              </a:rPr>
              <a:t> 안전성 비교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solidFill>
                <a:srgbClr val="FF0000"/>
              </a:solidFill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고소 작업 시 올바른 승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/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하주 방법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vl="0" latinLnBrk="0">
              <a:lnSpc>
                <a:spcPct val="150000"/>
              </a:lnSpc>
            </a:pP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※ </a:t>
            </a:r>
            <a:r>
              <a:rPr lang="ko-KR" altLang="ko-KR" sz="1000" dirty="0" smtClean="0">
                <a:latin typeface="+mn-ea"/>
                <a:ea typeface="+mn-ea"/>
              </a:rPr>
              <a:t>고정형 </a:t>
            </a:r>
            <a:r>
              <a:rPr lang="ko-KR" altLang="ko-KR" sz="1000" dirty="0">
                <a:latin typeface="+mn-ea"/>
                <a:ea typeface="+mn-ea"/>
              </a:rPr>
              <a:t>사다리 </a:t>
            </a:r>
            <a:r>
              <a:rPr lang="ko-KR" altLang="ko-KR" sz="1000" dirty="0" err="1" smtClean="0">
                <a:latin typeface="+mn-ea"/>
                <a:ea typeface="+mn-ea"/>
              </a:rPr>
              <a:t>상단부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err="1" smtClean="0">
                <a:latin typeface="+mn-ea"/>
                <a:ea typeface="+mn-ea"/>
              </a:rPr>
              <a:t>안전고리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err="1" smtClean="0">
                <a:latin typeface="+mn-ea"/>
                <a:ea typeface="+mn-ea"/>
              </a:rPr>
              <a:t>미설치</a:t>
            </a:r>
            <a:r>
              <a:rPr lang="ko-KR" altLang="en-US" sz="1000" dirty="0" smtClean="0">
                <a:latin typeface="+mn-ea"/>
                <a:ea typeface="+mn-ea"/>
              </a:rPr>
              <a:t> 시</a:t>
            </a:r>
            <a:r>
              <a:rPr lang="ko-KR" altLang="ko-KR" sz="1000" dirty="0" smtClean="0">
                <a:latin typeface="+mn-ea"/>
                <a:ea typeface="+mn-ea"/>
              </a:rPr>
              <a:t> </a:t>
            </a:r>
            <a:r>
              <a:rPr lang="ko-KR" altLang="ko-KR" sz="1000" dirty="0">
                <a:latin typeface="+mn-ea"/>
                <a:ea typeface="+mn-ea"/>
              </a:rPr>
              <a:t>오르고 내릴 경우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ko-KR" sz="1000" dirty="0" err="1">
                <a:latin typeface="+mn-ea"/>
                <a:ea typeface="+mn-ea"/>
              </a:rPr>
              <a:t>추락위험에</a:t>
            </a:r>
            <a:r>
              <a:rPr lang="ko-KR" altLang="ko-KR" sz="1000" dirty="0">
                <a:latin typeface="+mn-ea"/>
                <a:ea typeface="+mn-ea"/>
              </a:rPr>
              <a:t> </a:t>
            </a:r>
            <a:r>
              <a:rPr lang="ko-KR" altLang="ko-KR" sz="1000" dirty="0" smtClean="0">
                <a:latin typeface="+mn-ea"/>
                <a:ea typeface="+mn-ea"/>
              </a:rPr>
              <a:t>노출</a:t>
            </a:r>
            <a:endParaRPr lang="ko-KR" altLang="ko-KR" sz="1000" dirty="0">
              <a:latin typeface="+mn-ea"/>
              <a:ea typeface="+mn-ea"/>
            </a:endParaRPr>
          </a:p>
          <a:p>
            <a:pPr lvl="0" latinLnBrk="0">
              <a:lnSpc>
                <a:spcPct val="150000"/>
              </a:lnSpc>
            </a:pP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</a:t>
            </a:r>
            <a:r>
              <a:rPr lang="en-US" altLang="ko-KR" sz="1000" spc="-80" dirty="0" smtClean="0">
                <a:latin typeface="+mn-ea"/>
                <a:ea typeface="+mn-ea"/>
              </a:rPr>
              <a:t>- </a:t>
            </a:r>
            <a:r>
              <a:rPr lang="ko-KR" altLang="en-US" sz="1000" spc="-30" dirty="0" err="1" smtClean="0">
                <a:latin typeface="+mn-ea"/>
                <a:ea typeface="+mn-ea"/>
              </a:rPr>
              <a:t>운용국소는</a:t>
            </a:r>
            <a:r>
              <a:rPr lang="ko-KR" altLang="en-US" sz="1000" spc="-30" dirty="0" smtClean="0">
                <a:latin typeface="+mn-ea"/>
                <a:ea typeface="+mn-ea"/>
              </a:rPr>
              <a:t> </a:t>
            </a:r>
            <a:r>
              <a:rPr lang="ko-KR" altLang="en-US" sz="1000" spc="-30" dirty="0" err="1" smtClean="0">
                <a:latin typeface="+mn-ea"/>
                <a:ea typeface="+mn-ea"/>
              </a:rPr>
              <a:t>산안비로</a:t>
            </a:r>
            <a:r>
              <a:rPr lang="ko-KR" altLang="en-US" sz="1000" spc="-30" dirty="0" smtClean="0">
                <a:latin typeface="+mn-ea"/>
                <a:ea typeface="+mn-ea"/>
              </a:rPr>
              <a:t> </a:t>
            </a:r>
            <a:r>
              <a:rPr lang="ko-KR" altLang="ko-KR" sz="1000" spc="-30" dirty="0" err="1" smtClean="0">
                <a:latin typeface="+mn-ea"/>
                <a:ea typeface="+mn-ea"/>
              </a:rPr>
              <a:t>안전고리</a:t>
            </a:r>
            <a:r>
              <a:rPr lang="ko-KR" altLang="ko-KR" sz="1000" spc="-30" dirty="0" smtClean="0">
                <a:latin typeface="+mn-ea"/>
                <a:ea typeface="+mn-ea"/>
              </a:rPr>
              <a:t> 설치</a:t>
            </a:r>
            <a:r>
              <a:rPr lang="en-US" altLang="ko-KR" sz="1000" spc="-30" dirty="0" smtClean="0">
                <a:latin typeface="+mn-ea"/>
                <a:ea typeface="+mn-ea"/>
              </a:rPr>
              <a:t> </a:t>
            </a:r>
            <a:r>
              <a:rPr lang="ko-KR" altLang="en-US" sz="1000" spc="-30" dirty="0" smtClean="0">
                <a:latin typeface="+mn-ea"/>
                <a:ea typeface="+mn-ea"/>
              </a:rPr>
              <a:t>및 </a:t>
            </a:r>
            <a:r>
              <a:rPr lang="ko-KR" altLang="en-US" sz="1000" spc="-30" dirty="0" err="1" smtClean="0">
                <a:latin typeface="+mn-ea"/>
                <a:ea typeface="+mn-ea"/>
              </a:rPr>
              <a:t>신설국소는</a:t>
            </a:r>
            <a:r>
              <a:rPr lang="ko-KR" altLang="en-US" sz="1000" spc="-30" dirty="0" smtClean="0">
                <a:latin typeface="+mn-ea"/>
                <a:ea typeface="+mn-ea"/>
              </a:rPr>
              <a:t> </a:t>
            </a:r>
            <a:r>
              <a:rPr lang="ko-KR" altLang="en-US" sz="1000" spc="-30" dirty="0" err="1" smtClean="0">
                <a:latin typeface="+mn-ea"/>
                <a:ea typeface="+mn-ea"/>
              </a:rPr>
              <a:t>기초설계에</a:t>
            </a:r>
            <a:r>
              <a:rPr lang="ko-KR" altLang="en-US" sz="1000" spc="-30" dirty="0" smtClean="0">
                <a:latin typeface="+mn-ea"/>
                <a:ea typeface="+mn-ea"/>
              </a:rPr>
              <a:t> 반영하여 설치</a:t>
            </a:r>
            <a:r>
              <a:rPr lang="ko-KR" altLang="en-US" sz="1000" spc="-30" baseline="30000" dirty="0" smtClean="0">
                <a:latin typeface="+mn-ea"/>
                <a:ea typeface="+mn-ea"/>
              </a:rPr>
              <a:t> </a:t>
            </a:r>
            <a:r>
              <a:rPr lang="en-US" altLang="ko-KR" sz="1000" spc="-30" baseline="30000" dirty="0" smtClean="0">
                <a:latin typeface="+mn-ea"/>
                <a:ea typeface="+mn-ea"/>
              </a:rPr>
              <a:t>‘23</a:t>
            </a:r>
            <a:r>
              <a:rPr lang="ko-KR" altLang="en-US" sz="1000" spc="-30" baseline="30000" dirty="0" smtClean="0">
                <a:latin typeface="+mn-ea"/>
                <a:ea typeface="+mn-ea"/>
              </a:rPr>
              <a:t>년 구축 공법 적용 완료</a:t>
            </a:r>
            <a:endParaRPr lang="ko-KR" altLang="ko-KR" sz="1000" spc="-30" baseline="30000" dirty="0">
              <a:latin typeface="+mn-ea"/>
              <a:ea typeface="+mn-ea"/>
            </a:endParaRPr>
          </a:p>
          <a:p>
            <a:pPr latinLnBrk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816" y="546532"/>
            <a:ext cx="2073632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1_1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grpSp>
        <p:nvGrpSpPr>
          <p:cNvPr id="6" name="그룹 1014"/>
          <p:cNvGrpSpPr/>
          <p:nvPr/>
        </p:nvGrpSpPr>
        <p:grpSpPr>
          <a:xfrm>
            <a:off x="707358" y="1648149"/>
            <a:ext cx="5378483" cy="2245930"/>
            <a:chOff x="1676745" y="1106349"/>
            <a:chExt cx="6229713" cy="2825328"/>
          </a:xfrm>
        </p:grpSpPr>
        <p:pic>
          <p:nvPicPr>
            <p:cNvPr id="7" name="Object 4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747" y="1106349"/>
              <a:ext cx="6229711" cy="2791310"/>
            </a:xfrm>
            <a:prstGeom prst="rect">
              <a:avLst/>
            </a:prstGeom>
          </p:spPr>
        </p:pic>
        <p:grpSp>
          <p:nvGrpSpPr>
            <p:cNvPr id="8" name="그룹 1016"/>
            <p:cNvGrpSpPr/>
            <p:nvPr/>
          </p:nvGrpSpPr>
          <p:grpSpPr>
            <a:xfrm>
              <a:off x="5796483" y="2536022"/>
              <a:ext cx="2109975" cy="1395655"/>
              <a:chOff x="5796483" y="2536022"/>
              <a:chExt cx="2109975" cy="1395655"/>
            </a:xfrm>
          </p:grpSpPr>
          <p:pic>
            <p:nvPicPr>
              <p:cNvPr id="19" name="Object 5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796483" y="2536022"/>
                <a:ext cx="2109975" cy="1395655"/>
              </a:xfrm>
              <a:prstGeom prst="rect">
                <a:avLst/>
              </a:prstGeom>
            </p:spPr>
          </p:pic>
        </p:grpSp>
        <p:grpSp>
          <p:nvGrpSpPr>
            <p:cNvPr id="9" name="그룹 1017"/>
            <p:cNvGrpSpPr/>
            <p:nvPr/>
          </p:nvGrpSpPr>
          <p:grpSpPr>
            <a:xfrm>
              <a:off x="3792172" y="2536022"/>
              <a:ext cx="2004311" cy="1395655"/>
              <a:chOff x="3792172" y="2536022"/>
              <a:chExt cx="2004311" cy="1395655"/>
            </a:xfrm>
          </p:grpSpPr>
          <p:pic>
            <p:nvPicPr>
              <p:cNvPr id="18" name="Object 5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92172" y="2536022"/>
                <a:ext cx="2004311" cy="1395655"/>
              </a:xfrm>
              <a:prstGeom prst="rect">
                <a:avLst/>
              </a:prstGeom>
            </p:spPr>
          </p:pic>
        </p:grpSp>
        <p:grpSp>
          <p:nvGrpSpPr>
            <p:cNvPr id="10" name="그룹 1018"/>
            <p:cNvGrpSpPr/>
            <p:nvPr/>
          </p:nvGrpSpPr>
          <p:grpSpPr>
            <a:xfrm>
              <a:off x="1676745" y="2536022"/>
              <a:ext cx="2115425" cy="1395655"/>
              <a:chOff x="1676745" y="2536022"/>
              <a:chExt cx="2115425" cy="1395655"/>
            </a:xfrm>
          </p:grpSpPr>
          <p:pic>
            <p:nvPicPr>
              <p:cNvPr id="17" name="Object 5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76745" y="2536022"/>
                <a:ext cx="2115425" cy="1395655"/>
              </a:xfrm>
              <a:prstGeom prst="rect">
                <a:avLst/>
              </a:prstGeom>
            </p:spPr>
          </p:pic>
        </p:grpSp>
        <p:grpSp>
          <p:nvGrpSpPr>
            <p:cNvPr id="11" name="그룹 1019"/>
            <p:cNvGrpSpPr/>
            <p:nvPr/>
          </p:nvGrpSpPr>
          <p:grpSpPr>
            <a:xfrm>
              <a:off x="3792172" y="1106349"/>
              <a:ext cx="2004202" cy="1395655"/>
              <a:chOff x="3792172" y="1106349"/>
              <a:chExt cx="2004202" cy="1395655"/>
            </a:xfrm>
          </p:grpSpPr>
          <p:pic>
            <p:nvPicPr>
              <p:cNvPr id="16" name="Object 6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92172" y="1106349"/>
                <a:ext cx="2004202" cy="1395655"/>
              </a:xfrm>
              <a:prstGeom prst="rect">
                <a:avLst/>
              </a:prstGeom>
            </p:spPr>
          </p:pic>
        </p:grpSp>
        <p:grpSp>
          <p:nvGrpSpPr>
            <p:cNvPr id="12" name="그룹 1020"/>
            <p:cNvGrpSpPr/>
            <p:nvPr/>
          </p:nvGrpSpPr>
          <p:grpSpPr>
            <a:xfrm>
              <a:off x="5796483" y="1106349"/>
              <a:ext cx="2109975" cy="1395655"/>
              <a:chOff x="5796483" y="1106349"/>
              <a:chExt cx="2109975" cy="1395655"/>
            </a:xfrm>
          </p:grpSpPr>
          <p:pic>
            <p:nvPicPr>
              <p:cNvPr id="15" name="Object 6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796483" y="1106349"/>
                <a:ext cx="2109975" cy="1395655"/>
              </a:xfrm>
              <a:prstGeom prst="rect">
                <a:avLst/>
              </a:prstGeom>
            </p:spPr>
          </p:pic>
        </p:grpSp>
        <p:grpSp>
          <p:nvGrpSpPr>
            <p:cNvPr id="13" name="그룹 1021"/>
            <p:cNvGrpSpPr/>
            <p:nvPr/>
          </p:nvGrpSpPr>
          <p:grpSpPr>
            <a:xfrm>
              <a:off x="1676747" y="1106349"/>
              <a:ext cx="2115316" cy="1395655"/>
              <a:chOff x="1676747" y="1106349"/>
              <a:chExt cx="2115316" cy="1395655"/>
            </a:xfrm>
          </p:grpSpPr>
          <p:pic>
            <p:nvPicPr>
              <p:cNvPr id="14" name="Object 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676747" y="1106349"/>
                <a:ext cx="2115316" cy="1395655"/>
              </a:xfrm>
              <a:prstGeom prst="rect">
                <a:avLst/>
              </a:prstGeom>
            </p:spPr>
          </p:pic>
        </p:grpSp>
      </p:grpSp>
      <p:grpSp>
        <p:nvGrpSpPr>
          <p:cNvPr id="46" name="그룹 45"/>
          <p:cNvGrpSpPr/>
          <p:nvPr/>
        </p:nvGrpSpPr>
        <p:grpSpPr>
          <a:xfrm>
            <a:off x="712341" y="4389279"/>
            <a:ext cx="5373500" cy="2415611"/>
            <a:chOff x="712341" y="4389280"/>
            <a:chExt cx="5373500" cy="2248546"/>
          </a:xfrm>
        </p:grpSpPr>
        <p:pic>
          <p:nvPicPr>
            <p:cNvPr id="20" name="Object 23"/>
            <p:cNvPicPr>
              <a:picLocks noChangeAspect="1"/>
            </p:cNvPicPr>
            <p:nvPr/>
          </p:nvPicPr>
          <p:blipFill rotWithShape="1">
            <a:blip r:embed="rId9" cstate="print"/>
            <a:srcRect l="24845" t="23861" r="24722" b="24175"/>
            <a:stretch/>
          </p:blipFill>
          <p:spPr>
            <a:xfrm>
              <a:off x="712341" y="4389280"/>
              <a:ext cx="5373500" cy="2248546"/>
            </a:xfrm>
            <a:prstGeom prst="rect">
              <a:avLst/>
            </a:prstGeom>
          </p:spPr>
        </p:pic>
        <p:grpSp>
          <p:nvGrpSpPr>
            <p:cNvPr id="21" name="그룹 1007"/>
            <p:cNvGrpSpPr/>
            <p:nvPr/>
          </p:nvGrpSpPr>
          <p:grpSpPr>
            <a:xfrm>
              <a:off x="1757553" y="4774183"/>
              <a:ext cx="825231" cy="641536"/>
              <a:chOff x="1642912" y="5489997"/>
              <a:chExt cx="1681118" cy="1492415"/>
            </a:xfrm>
          </p:grpSpPr>
          <p:pic>
            <p:nvPicPr>
              <p:cNvPr id="22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42912" y="5489997"/>
                <a:ext cx="1681118" cy="1492415"/>
              </a:xfrm>
              <a:prstGeom prst="rect">
                <a:avLst/>
              </a:prstGeom>
            </p:spPr>
          </p:pic>
        </p:grpSp>
        <p:grpSp>
          <p:nvGrpSpPr>
            <p:cNvPr id="23" name="그룹 1008"/>
            <p:cNvGrpSpPr/>
            <p:nvPr/>
          </p:nvGrpSpPr>
          <p:grpSpPr>
            <a:xfrm>
              <a:off x="4312790" y="4774183"/>
              <a:ext cx="801036" cy="697225"/>
              <a:chOff x="4893952" y="5438097"/>
              <a:chExt cx="1805062" cy="1449650"/>
            </a:xfrm>
          </p:grpSpPr>
          <p:pic>
            <p:nvPicPr>
              <p:cNvPr id="24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93952" y="5438097"/>
                <a:ext cx="1805062" cy="1449650"/>
              </a:xfrm>
              <a:prstGeom prst="rect">
                <a:avLst/>
              </a:prstGeom>
            </p:spPr>
          </p:pic>
        </p:grpSp>
      </p:grpSp>
      <p:grpSp>
        <p:nvGrpSpPr>
          <p:cNvPr id="25" name="그룹 24"/>
          <p:cNvGrpSpPr/>
          <p:nvPr/>
        </p:nvGrpSpPr>
        <p:grpSpPr>
          <a:xfrm>
            <a:off x="707358" y="7221035"/>
            <a:ext cx="5508085" cy="1703407"/>
            <a:chOff x="189612" y="8786218"/>
            <a:chExt cx="8351833" cy="2423362"/>
          </a:xfrm>
        </p:grpSpPr>
        <p:grpSp>
          <p:nvGrpSpPr>
            <p:cNvPr id="26" name="그룹 1023"/>
            <p:cNvGrpSpPr/>
            <p:nvPr/>
          </p:nvGrpSpPr>
          <p:grpSpPr>
            <a:xfrm>
              <a:off x="4580658" y="8858598"/>
              <a:ext cx="1700879" cy="2293838"/>
              <a:chOff x="4580658" y="8858598"/>
              <a:chExt cx="1700879" cy="2293838"/>
            </a:xfrm>
          </p:grpSpPr>
          <p:pic>
            <p:nvPicPr>
              <p:cNvPr id="45" name="Object 7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580658" y="8858598"/>
                <a:ext cx="1700879" cy="229383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27" name="그룹 1024"/>
            <p:cNvGrpSpPr/>
            <p:nvPr/>
          </p:nvGrpSpPr>
          <p:grpSpPr>
            <a:xfrm>
              <a:off x="189612" y="8827683"/>
              <a:ext cx="1613990" cy="2293838"/>
              <a:chOff x="189612" y="8827683"/>
              <a:chExt cx="1613990" cy="2293838"/>
            </a:xfrm>
          </p:grpSpPr>
          <p:pic>
            <p:nvPicPr>
              <p:cNvPr id="44" name="Object 7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9612" y="8827683"/>
                <a:ext cx="1613990" cy="229383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pic>
          <p:nvPicPr>
            <p:cNvPr id="28" name="Object 7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57591" y="8786218"/>
              <a:ext cx="1923131" cy="1264731"/>
            </a:xfrm>
            <a:prstGeom prst="rect">
              <a:avLst/>
            </a:prstGeom>
          </p:spPr>
        </p:pic>
        <p:pic>
          <p:nvPicPr>
            <p:cNvPr id="29" name="Object 8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63920" y="9049924"/>
              <a:ext cx="2151894" cy="806959"/>
            </a:xfrm>
            <a:prstGeom prst="rect">
              <a:avLst/>
            </a:prstGeom>
          </p:spPr>
        </p:pic>
        <p:grpSp>
          <p:nvGrpSpPr>
            <p:cNvPr id="30" name="그룹 1025"/>
            <p:cNvGrpSpPr/>
            <p:nvPr/>
          </p:nvGrpSpPr>
          <p:grpSpPr>
            <a:xfrm>
              <a:off x="2330574" y="10049906"/>
              <a:ext cx="1153089" cy="728103"/>
              <a:chOff x="2330574" y="10049906"/>
              <a:chExt cx="1153089" cy="728103"/>
            </a:xfrm>
          </p:grpSpPr>
          <p:pic>
            <p:nvPicPr>
              <p:cNvPr id="43" name="Object 8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330574" y="10049906"/>
                <a:ext cx="1153089" cy="728103"/>
              </a:xfrm>
              <a:prstGeom prst="rect">
                <a:avLst/>
              </a:prstGeom>
            </p:spPr>
          </p:pic>
        </p:grpSp>
        <p:grpSp>
          <p:nvGrpSpPr>
            <p:cNvPr id="31" name="그룹 1026"/>
            <p:cNvGrpSpPr/>
            <p:nvPr/>
          </p:nvGrpSpPr>
          <p:grpSpPr>
            <a:xfrm>
              <a:off x="1209782" y="9199304"/>
              <a:ext cx="723348" cy="850601"/>
              <a:chOff x="1209782" y="9199304"/>
              <a:chExt cx="723348" cy="850601"/>
            </a:xfrm>
          </p:grpSpPr>
          <p:pic>
            <p:nvPicPr>
              <p:cNvPr id="42" name="Object 8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09782" y="9199304"/>
                <a:ext cx="723348" cy="850601"/>
              </a:xfrm>
              <a:prstGeom prst="rect">
                <a:avLst/>
              </a:prstGeom>
            </p:spPr>
          </p:pic>
        </p:grpSp>
        <p:grpSp>
          <p:nvGrpSpPr>
            <p:cNvPr id="32" name="그룹 1027"/>
            <p:cNvGrpSpPr/>
            <p:nvPr/>
          </p:nvGrpSpPr>
          <p:grpSpPr>
            <a:xfrm>
              <a:off x="4469703" y="9567462"/>
              <a:ext cx="1689257" cy="574962"/>
              <a:chOff x="4469703" y="9567462"/>
              <a:chExt cx="1689257" cy="574962"/>
            </a:xfrm>
          </p:grpSpPr>
          <p:pic>
            <p:nvPicPr>
              <p:cNvPr id="41" name="Object 8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469703" y="9567462"/>
                <a:ext cx="1689257" cy="574962"/>
              </a:xfrm>
              <a:prstGeom prst="rect">
                <a:avLst/>
              </a:prstGeom>
            </p:spPr>
          </p:pic>
        </p:grpSp>
        <p:grpSp>
          <p:nvGrpSpPr>
            <p:cNvPr id="33" name="그룹 1028"/>
            <p:cNvGrpSpPr/>
            <p:nvPr/>
          </p:nvGrpSpPr>
          <p:grpSpPr>
            <a:xfrm>
              <a:off x="6809431" y="10049906"/>
              <a:ext cx="1205653" cy="762304"/>
              <a:chOff x="6809431" y="10049906"/>
              <a:chExt cx="1205653" cy="762304"/>
            </a:xfrm>
          </p:grpSpPr>
          <p:pic>
            <p:nvPicPr>
              <p:cNvPr id="40" name="Object 9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809431" y="10049906"/>
                <a:ext cx="1205653" cy="762304"/>
              </a:xfrm>
              <a:prstGeom prst="rect">
                <a:avLst/>
              </a:prstGeom>
            </p:spPr>
          </p:pic>
        </p:grpSp>
        <p:grpSp>
          <p:nvGrpSpPr>
            <p:cNvPr id="34" name="그룹 1029"/>
            <p:cNvGrpSpPr/>
            <p:nvPr/>
          </p:nvGrpSpPr>
          <p:grpSpPr>
            <a:xfrm>
              <a:off x="6324754" y="9962650"/>
              <a:ext cx="448784" cy="582696"/>
              <a:chOff x="6324754" y="9962650"/>
              <a:chExt cx="448784" cy="582696"/>
            </a:xfrm>
          </p:grpSpPr>
          <p:pic>
            <p:nvPicPr>
              <p:cNvPr id="39" name="Object 94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9840000">
                <a:off x="6324754" y="9962650"/>
                <a:ext cx="448784" cy="582696"/>
              </a:xfrm>
              <a:prstGeom prst="rect">
                <a:avLst/>
              </a:prstGeom>
            </p:spPr>
          </p:pic>
        </p:grpSp>
        <p:grpSp>
          <p:nvGrpSpPr>
            <p:cNvPr id="35" name="그룹 1030"/>
            <p:cNvGrpSpPr/>
            <p:nvPr/>
          </p:nvGrpSpPr>
          <p:grpSpPr>
            <a:xfrm>
              <a:off x="1827396" y="9852287"/>
              <a:ext cx="441038" cy="572638"/>
              <a:chOff x="1827396" y="9852287"/>
              <a:chExt cx="441038" cy="572638"/>
            </a:xfrm>
          </p:grpSpPr>
          <p:pic>
            <p:nvPicPr>
              <p:cNvPr id="38" name="Object 9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9840000">
                <a:off x="1827396" y="9852287"/>
                <a:ext cx="441038" cy="572638"/>
              </a:xfrm>
              <a:prstGeom prst="rect">
                <a:avLst/>
              </a:prstGeom>
            </p:spPr>
          </p:pic>
        </p:grpSp>
        <p:pic>
          <p:nvPicPr>
            <p:cNvPr id="36" name="Object 9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76286" y="10955620"/>
              <a:ext cx="2586493" cy="248912"/>
            </a:xfrm>
            <a:prstGeom prst="rect">
              <a:avLst/>
            </a:prstGeom>
          </p:spPr>
        </p:pic>
        <p:pic>
          <p:nvPicPr>
            <p:cNvPr id="37" name="Object 10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00465" y="10955620"/>
              <a:ext cx="2240980" cy="25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668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304386" y="9529636"/>
            <a:ext cx="383818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8388" y="546532"/>
            <a:ext cx="1921060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2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8154" y="1160214"/>
            <a:ext cx="5942899" cy="1596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원문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2] </a:t>
            </a:r>
          </a:p>
          <a:p>
            <a:pPr latinLnBrk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50" b="1" kern="0" dirty="0" smtClean="0">
                <a:ea typeface="맑은 고딕" panose="020B0503020000020004" pitchFamily="50" charset="-127"/>
              </a:rPr>
              <a:t>     2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) 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모든 </a:t>
            </a:r>
            <a:r>
              <a:rPr lang="ko-KR" altLang="en-US" sz="1050" b="1" kern="0" dirty="0" err="1">
                <a:ea typeface="맑은 고딕" panose="020B0503020000020004" pitchFamily="50" charset="-127"/>
              </a:rPr>
              <a:t>공사성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 </a:t>
            </a:r>
            <a:r>
              <a:rPr lang="ko-KR" altLang="en-US" sz="1050" b="1" kern="0" dirty="0" err="1">
                <a:ea typeface="맑은 고딕" panose="020B0503020000020004" pitchFamily="50" charset="-127"/>
              </a:rPr>
              <a:t>작업시에는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 </a:t>
            </a:r>
            <a:r>
              <a:rPr lang="ko-KR" altLang="en-US" sz="1050" b="1" kern="0" dirty="0" err="1">
                <a:ea typeface="맑은 고딕" panose="020B0503020000020004" pitchFamily="50" charset="-127"/>
              </a:rPr>
              <a:t>위험성평가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(</a:t>
            </a:r>
            <a:r>
              <a:rPr lang="ko-KR" altLang="en-US" sz="1050" b="1" kern="0" dirty="0" err="1">
                <a:ea typeface="맑은 고딕" panose="020B0503020000020004" pitchFamily="50" charset="-127"/>
              </a:rPr>
              <a:t>공종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 및 </a:t>
            </a:r>
            <a:r>
              <a:rPr lang="ko-KR" altLang="en-US" sz="1050" b="1" kern="0" dirty="0" err="1">
                <a:ea typeface="맑은 고딕" panose="020B0503020000020004" pitchFamily="50" charset="-127"/>
              </a:rPr>
              <a:t>작업행위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)</a:t>
            </a:r>
            <a:r>
              <a:rPr lang="ko-KR" altLang="en-US" sz="1050" b="1" kern="0" dirty="0">
                <a:ea typeface="맑은 고딕" panose="020B0503020000020004" pitchFamily="50" charset="-127"/>
              </a:rPr>
              <a:t>를 시행하고 결과를 관리한다</a:t>
            </a:r>
            <a:r>
              <a:rPr lang="en-US" altLang="ko-KR" sz="1050" b="1" kern="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solidFill>
                  <a:srgbClr val="FF0000"/>
                </a:solidFill>
                <a:latin typeface="+mn-ea"/>
                <a:ea typeface="+mn-ea"/>
              </a:rPr>
              <a:t>       </a:t>
            </a:r>
            <a:r>
              <a:rPr lang="en-US" altLang="ko-KR" sz="1000" kern="0" dirty="0">
                <a:latin typeface="+mn-ea"/>
                <a:ea typeface="+mn-ea"/>
              </a:rPr>
              <a:t>- </a:t>
            </a:r>
            <a:r>
              <a:rPr lang="ko-KR" altLang="en-US" sz="1000" dirty="0">
                <a:latin typeface="+mn-ea"/>
                <a:ea typeface="+mn-ea"/>
              </a:rPr>
              <a:t>계약 시 </a:t>
            </a:r>
            <a:r>
              <a:rPr lang="ko-KR" altLang="en-US" sz="1000" dirty="0" err="1">
                <a:latin typeface="+mn-ea"/>
                <a:ea typeface="+mn-ea"/>
              </a:rPr>
              <a:t>공종별</a:t>
            </a:r>
            <a:r>
              <a:rPr lang="ko-KR" altLang="en-US" sz="1000" dirty="0">
                <a:latin typeface="+mn-ea"/>
                <a:ea typeface="+mn-ea"/>
              </a:rPr>
              <a:t> 최초 </a:t>
            </a:r>
            <a:r>
              <a:rPr lang="ko-KR" altLang="en-US" sz="1000" dirty="0" err="1">
                <a:latin typeface="+mn-ea"/>
                <a:ea typeface="+mn-ea"/>
              </a:rPr>
              <a:t>위험성평가</a:t>
            </a:r>
            <a:r>
              <a:rPr lang="ko-KR" altLang="en-US" sz="1000" dirty="0">
                <a:latin typeface="+mn-ea"/>
                <a:ea typeface="+mn-ea"/>
              </a:rPr>
              <a:t> 결과를 </a:t>
            </a:r>
            <a:r>
              <a:rPr lang="ko-KR" altLang="en-US" sz="1000" dirty="0" err="1">
                <a:latin typeface="+mn-ea"/>
                <a:ea typeface="+mn-ea"/>
              </a:rPr>
              <a:t>도급사에</a:t>
            </a:r>
            <a:r>
              <a:rPr lang="ko-KR" altLang="en-US" sz="1000" dirty="0">
                <a:latin typeface="+mn-ea"/>
                <a:ea typeface="+mn-ea"/>
              </a:rPr>
              <a:t> 제출하고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작업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>
                <a:latin typeface="+mn-ea"/>
                <a:ea typeface="+mn-ea"/>
              </a:rPr>
              <a:t>공사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  <a:r>
              <a:rPr lang="ko-KR" altLang="en-US" sz="1000" dirty="0">
                <a:latin typeface="+mn-ea"/>
                <a:ea typeface="+mn-ea"/>
              </a:rPr>
              <a:t>전에 </a:t>
            </a:r>
            <a:r>
              <a:rPr lang="ko-KR" altLang="en-US" sz="1000" dirty="0" err="1">
                <a:latin typeface="+mn-ea"/>
                <a:ea typeface="+mn-ea"/>
              </a:rPr>
              <a:t>작업현장과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작업</a:t>
            </a:r>
            <a:endParaRPr lang="en-US" altLang="ko-KR" sz="1000" dirty="0" smtClean="0"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      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행위에 따른 위험성을 파악한 현장 </a:t>
            </a:r>
            <a:r>
              <a:rPr lang="ko-KR" altLang="en-US" sz="1000" dirty="0" err="1">
                <a:latin typeface="+mn-ea"/>
                <a:ea typeface="+mn-ea"/>
              </a:rPr>
              <a:t>위험성평가</a:t>
            </a:r>
            <a:r>
              <a:rPr lang="ko-KR" altLang="en-US" sz="1000" dirty="0">
                <a:latin typeface="+mn-ea"/>
                <a:ea typeface="+mn-ea"/>
              </a:rPr>
              <a:t> 결과를 관리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>
                <a:latin typeface="+mn-ea"/>
                <a:ea typeface="+mn-ea"/>
              </a:rPr>
              <a:t>인쇄물 또는 시스템</a:t>
            </a:r>
            <a:r>
              <a:rPr lang="en-US" altLang="ko-KR" sz="1000" dirty="0">
                <a:latin typeface="+mn-ea"/>
                <a:ea typeface="+mn-ea"/>
              </a:rPr>
              <a:t>) </a:t>
            </a:r>
            <a:r>
              <a:rPr lang="ko-KR" altLang="en-US" sz="1000" dirty="0">
                <a:latin typeface="+mn-ea"/>
                <a:ea typeface="+mn-ea"/>
              </a:rPr>
              <a:t>하여야 한다</a:t>
            </a:r>
            <a:r>
              <a:rPr lang="en-US" altLang="ko-KR" sz="1000" dirty="0">
                <a:latin typeface="+mn-ea"/>
                <a:ea typeface="+mn-ea"/>
              </a:rPr>
              <a:t>. </a:t>
            </a:r>
            <a:endParaRPr lang="en-US" altLang="ko-KR" sz="1000" dirty="0" smtClean="0">
              <a:latin typeface="+mn-ea"/>
              <a:ea typeface="+mn-ea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    </a:t>
            </a:r>
            <a:r>
              <a:rPr lang="en-US" altLang="ko-KR" sz="1000" kern="0" dirty="0">
                <a:ea typeface="맑은 고딕" panose="020B0503020000020004" pitchFamily="50" charset="-127"/>
              </a:rPr>
              <a:t>-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위험성평가</a:t>
            </a:r>
            <a:r>
              <a:rPr lang="ko-KR" altLang="en-US" sz="1000" kern="0" dirty="0">
                <a:ea typeface="맑은 고딕" panose="020B0503020000020004" pitchFamily="50" charset="-127"/>
              </a:rPr>
              <a:t> 시에는 잠재적 위험요인을 포함한 모든 유해</a:t>
            </a:r>
            <a:r>
              <a:rPr lang="en-US" altLang="ko-KR" sz="1000" kern="0" dirty="0">
                <a:ea typeface="맑은 고딕" panose="020B0503020000020004" pitchFamily="50" charset="-127"/>
              </a:rPr>
              <a:t>.</a:t>
            </a:r>
            <a:r>
              <a:rPr lang="ko-KR" altLang="en-US" sz="1000" kern="0" dirty="0">
                <a:ea typeface="맑은 고딕" panose="020B0503020000020004" pitchFamily="50" charset="-127"/>
              </a:rPr>
              <a:t>위험요인을 파악하고 위험성 감소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 </a:t>
            </a:r>
            <a:r>
              <a:rPr lang="ko-KR" altLang="en-US" sz="1000" kern="0" dirty="0">
                <a:ea typeface="맑은 고딕" panose="020B0503020000020004" pitchFamily="50" charset="-127"/>
              </a:rPr>
              <a:t>대책 수립 및 실행을 해야 한다</a:t>
            </a:r>
            <a:r>
              <a:rPr lang="en-US" altLang="ko-KR" sz="1000" kern="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- </a:t>
            </a:r>
            <a:r>
              <a:rPr lang="ko-KR" altLang="en-US" sz="1000" kern="0" dirty="0">
                <a:ea typeface="맑은 고딕" panose="020B0503020000020004" pitchFamily="50" charset="-127"/>
              </a:rPr>
              <a:t>안전보건관리책임자는 최초 및 현장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위험성평가</a:t>
            </a:r>
            <a:r>
              <a:rPr lang="ko-KR" altLang="en-US" sz="1000" kern="0" dirty="0">
                <a:ea typeface="맑은 고딕" panose="020B0503020000020004" pitchFamily="50" charset="-127"/>
              </a:rPr>
              <a:t> 결과를 관리하여야 한다</a:t>
            </a:r>
            <a:r>
              <a:rPr lang="en-US" altLang="ko-KR" sz="1000" kern="0" dirty="0"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7" name="직선 연결선 6"/>
          <p:cNvCxnSpPr/>
          <p:nvPr/>
        </p:nvCxnSpPr>
        <p:spPr bwMode="auto">
          <a:xfrm>
            <a:off x="448153" y="2749766"/>
            <a:ext cx="5961692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직사각형 7"/>
          <p:cNvSpPr/>
          <p:nvPr/>
        </p:nvSpPr>
        <p:spPr>
          <a:xfrm>
            <a:off x="436051" y="2814567"/>
            <a:ext cx="5942899" cy="7053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2] 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>
                <a:ea typeface="맑은 고딕" panose="020B0503020000020004" pitchFamily="50" charset="-127"/>
              </a:rPr>
              <a:t>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와 계약 완료 후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BP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사는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1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개월 이내 최초 위험성평가를 실시하여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의 각 사업장에 제출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  - SKO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의 최초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위험성평가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양식을 참고하여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BP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사의 계약 건에 대한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공종별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위험성평가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시행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하도급 사는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공사성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작업 시 최초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정기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)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위험성평가를 기반으로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작업장소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단위의 위험성평가를 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시행 후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TBM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에 사진으로 등록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 -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필수 등록 사진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: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보호구 착용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위험요인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작업입간판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전면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/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후면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시만참여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입간판 등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5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장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>
                <a:ea typeface="맑은 고딕" panose="020B0503020000020004" pitchFamily="50" charset="-127"/>
              </a:rPr>
              <a:t>○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000" kern="0" spc="-20" dirty="0" smtClean="0">
                <a:ea typeface="맑은 고딕" panose="020B0503020000020004" pitchFamily="50" charset="-127"/>
              </a:rPr>
              <a:t>SKO</a:t>
            </a:r>
            <a:r>
              <a:rPr lang="ko-KR" altLang="en-US" sz="1000" kern="0" spc="-20" dirty="0" smtClean="0">
                <a:ea typeface="맑은 고딕" panose="020B0503020000020004" pitchFamily="50" charset="-127"/>
              </a:rPr>
              <a:t> 및 </a:t>
            </a:r>
            <a:r>
              <a:rPr lang="en-US" altLang="ko-KR" sz="1000" kern="0" spc="-20" dirty="0" smtClean="0">
                <a:ea typeface="맑은 고딕" panose="020B0503020000020004" pitchFamily="50" charset="-127"/>
              </a:rPr>
              <a:t>BP</a:t>
            </a:r>
            <a:r>
              <a:rPr lang="ko-KR" altLang="en-US" sz="1000" kern="0" spc="-20" dirty="0" smtClean="0">
                <a:ea typeface="맑은 고딕" panose="020B0503020000020004" pitchFamily="50" charset="-127"/>
              </a:rPr>
              <a:t>사는 새로운 공정</a:t>
            </a:r>
            <a:r>
              <a:rPr lang="en-US" altLang="ko-KR" sz="1000" kern="0" spc="-2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spc="-20" dirty="0" smtClean="0">
                <a:ea typeface="맑은 고딕" panose="020B0503020000020004" pitchFamily="50" charset="-127"/>
              </a:rPr>
              <a:t>신규 사업</a:t>
            </a:r>
            <a:r>
              <a:rPr lang="en-US" altLang="ko-KR" sz="1000" kern="0" spc="-2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spc="-20" dirty="0" smtClean="0">
                <a:ea typeface="맑은 고딕" panose="020B0503020000020004" pitchFamily="50" charset="-127"/>
              </a:rPr>
              <a:t>재해발생 공정에 대해 수시 위험성평가를 시행 후 </a:t>
            </a:r>
            <a:r>
              <a:rPr lang="en-US" altLang="ko-KR" sz="1000" kern="0" spc="-20" dirty="0" smtClean="0">
                <a:ea typeface="맑은 고딕" panose="020B0503020000020004" pitchFamily="50" charset="-127"/>
              </a:rPr>
              <a:t>SKO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en-US" sz="1000" kern="0" dirty="0" smtClean="0">
                <a:ea typeface="맑은 고딕" panose="020B0503020000020004" pitchFamily="50" charset="-127"/>
              </a:rPr>
              <a:t>     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사업장별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평가 내역 관리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 ※ SKO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안전보건경영 절차서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-ISO 45001_2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번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위험성평가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절차서 참조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en-US" sz="1000" kern="0" dirty="0" smtClean="0">
                <a:ea typeface="맑은 고딕" panose="020B0503020000020004" pitchFamily="50" charset="-127"/>
              </a:rPr>
              <a:t> 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  -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위험요인에 따른 위험등급을 분류하고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C2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등급 이상의 </a:t>
            </a:r>
            <a:r>
              <a:rPr lang="ko-KR" altLang="en-US" sz="1000" b="1" u="sng" kern="0" dirty="0" smtClean="0">
                <a:ea typeface="맑은 고딕" panose="020B0503020000020004" pitchFamily="50" charset="-127"/>
              </a:rPr>
              <a:t>위험 국소는 개선계획을 수립하고</a:t>
            </a:r>
            <a:r>
              <a:rPr lang="en-US" altLang="ko-KR" sz="1000" b="1" u="sng" kern="0" dirty="0">
                <a:ea typeface="맑은 고딕" panose="020B0503020000020004" pitchFamily="50" charset="-127"/>
              </a:rPr>
              <a:t> </a:t>
            </a:r>
            <a:r>
              <a:rPr lang="ko-KR" altLang="en-US" sz="1000" b="1" u="sng" kern="0" dirty="0" smtClean="0">
                <a:ea typeface="맑은 고딕" panose="020B0503020000020004" pitchFamily="50" charset="-127"/>
              </a:rPr>
              <a:t>관리</a:t>
            </a:r>
            <a:endParaRPr lang="en-US" altLang="ko-KR" sz="1000" b="1" u="sng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</a:t>
            </a:r>
            <a:r>
              <a:rPr lang="en-US" altLang="ko-KR" sz="1000" b="1" kern="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spc="-60" dirty="0" smtClean="0">
                <a:ea typeface="맑은 고딕" panose="020B0503020000020004" pitchFamily="50" charset="-127"/>
              </a:rPr>
              <a:t>작업 위험등급 </a:t>
            </a:r>
            <a:r>
              <a:rPr lang="ko-KR" altLang="en-US" sz="1000" b="1" kern="0" spc="-60" dirty="0" smtClean="0">
                <a:ea typeface="맑은 고딕" panose="020B0503020000020004" pitchFamily="50" charset="-127"/>
              </a:rPr>
              <a:t>임의로 하향 조정 </a:t>
            </a:r>
            <a:r>
              <a:rPr lang="en-US" altLang="ko-KR" sz="1000" b="1" kern="0" spc="-60" dirty="0" smtClean="0">
                <a:ea typeface="맑은 고딕" panose="020B0503020000020004" pitchFamily="50" charset="-127"/>
              </a:rPr>
              <a:t>BP</a:t>
            </a:r>
            <a:r>
              <a:rPr lang="ko-KR" altLang="en-US" sz="1000" b="1" kern="0" spc="-60" dirty="0" smtClean="0">
                <a:ea typeface="맑은 고딕" panose="020B0503020000020004" pitchFamily="50" charset="-127"/>
              </a:rPr>
              <a:t>사</a:t>
            </a:r>
            <a:r>
              <a:rPr lang="en-US" altLang="ko-KR" sz="1000" b="1" kern="0" spc="-60" dirty="0">
                <a:ea typeface="맑은 고딕" panose="020B0503020000020004" pitchFamily="50" charset="-127"/>
              </a:rPr>
              <a:t> </a:t>
            </a:r>
            <a:r>
              <a:rPr lang="ko-KR" altLang="en-US" sz="1000" b="1" kern="0" spc="-60" dirty="0" smtClean="0">
                <a:ea typeface="맑은 고딕" panose="020B0503020000020004" pitchFamily="50" charset="-127"/>
              </a:rPr>
              <a:t>적발 시 평가에 반영 </a:t>
            </a:r>
            <a:r>
              <a:rPr lang="en-US" altLang="ko-KR" sz="1000" kern="0" spc="-6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kern="0" spc="-60" dirty="0" smtClean="0">
                <a:ea typeface="맑은 고딕" panose="020B0503020000020004" pitchFamily="50" charset="-127"/>
              </a:rPr>
              <a:t>예</a:t>
            </a:r>
            <a:r>
              <a:rPr lang="en-US" altLang="ko-KR" sz="1000" kern="0" spc="-60" dirty="0">
                <a:ea typeface="맑은 고딕" panose="020B0503020000020004" pitchFamily="50" charset="-127"/>
              </a:rPr>
              <a:t>:</a:t>
            </a:r>
            <a:r>
              <a:rPr lang="en-US" altLang="ko-KR" sz="1000" kern="0" spc="-60" dirty="0" smtClean="0">
                <a:ea typeface="맑은 고딕" panose="020B0503020000020004" pitchFamily="50" charset="-127"/>
              </a:rPr>
              <a:t> C3 </a:t>
            </a:r>
            <a:r>
              <a:rPr lang="ko-KR" altLang="en-US" sz="1000" kern="0" spc="-60" dirty="0" smtClean="0">
                <a:ea typeface="맑은 고딕" panose="020B0503020000020004" pitchFamily="50" charset="-127"/>
              </a:rPr>
              <a:t>→ </a:t>
            </a:r>
            <a:r>
              <a:rPr lang="en-US" altLang="ko-KR" sz="1000" kern="0" spc="-60" dirty="0" smtClean="0">
                <a:ea typeface="맑은 고딕" panose="020B0503020000020004" pitchFamily="50" charset="-127"/>
              </a:rPr>
              <a:t>C1</a:t>
            </a:r>
            <a:r>
              <a:rPr lang="ko-KR" altLang="en-US" sz="1000" kern="0" spc="-60" dirty="0" smtClean="0">
                <a:ea typeface="맑은 고딕" panose="020B0503020000020004" pitchFamily="50" charset="-127"/>
              </a:rPr>
              <a:t>변경 </a:t>
            </a:r>
            <a:r>
              <a:rPr lang="ko-KR" altLang="en-US" sz="1000" kern="0" spc="-60" baseline="30000" dirty="0" smtClean="0">
                <a:ea typeface="맑은 고딕" panose="020B0503020000020004" pitchFamily="50" charset="-127"/>
              </a:rPr>
              <a:t>자료 검증</a:t>
            </a:r>
            <a:r>
              <a:rPr lang="en-US" altLang="ko-KR" sz="1000" kern="0" spc="-60" baseline="3000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kern="0" spc="-60" baseline="30000" dirty="0" err="1" smtClean="0">
                <a:ea typeface="맑은 고딕" panose="020B0503020000020004" pitchFamily="50" charset="-127"/>
              </a:rPr>
              <a:t>순회점검</a:t>
            </a:r>
            <a:r>
              <a:rPr lang="ko-KR" altLang="en-US" sz="1000" kern="0" spc="-60" baseline="30000" dirty="0" smtClean="0">
                <a:ea typeface="맑은 고딕" panose="020B0503020000020004" pitchFamily="50" charset="-127"/>
              </a:rPr>
              <a:t> 발췌</a:t>
            </a:r>
            <a:r>
              <a:rPr lang="en-US" altLang="ko-KR" sz="1000" kern="0" spc="-60" dirty="0" smtClean="0">
                <a:ea typeface="맑은 고딕" panose="020B0503020000020004" pitchFamily="50" charset="-127"/>
              </a:rPr>
              <a:t>)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en-US" sz="1000" kern="0" dirty="0" smtClean="0">
                <a:ea typeface="맑은 고딕" panose="020B0503020000020004" pitchFamily="50" charset="-127"/>
              </a:rPr>
              <a:t>  ○ 중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/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단기 공사계약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BP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사도 </a:t>
            </a:r>
            <a:r>
              <a:rPr lang="ko-KR" altLang="en-US" sz="1000" b="1" kern="0" dirty="0" smtClean="0">
                <a:ea typeface="맑은 고딕" panose="020B0503020000020004" pitchFamily="50" charset="-127"/>
              </a:rPr>
              <a:t>계약 시작 시점부터 안전관리협의체 참석 必</a:t>
            </a:r>
            <a:endParaRPr lang="en-US" altLang="ko-KR" sz="1000" b="1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spc="-60" dirty="0">
                <a:ea typeface="맑은 고딕" panose="020B0503020000020004" pitchFamily="50" charset="-127"/>
              </a:rPr>
              <a:t> </a:t>
            </a:r>
            <a:r>
              <a:rPr lang="en-US" altLang="ko-KR" sz="1000" kern="0" spc="-60" dirty="0" smtClean="0">
                <a:ea typeface="맑은 고딕" panose="020B0503020000020004" pitchFamily="50" charset="-127"/>
              </a:rPr>
              <a:t>    </a:t>
            </a:r>
            <a:r>
              <a:rPr lang="en-US" altLang="ko-KR" sz="1000" kern="0" spc="-120" dirty="0" smtClean="0">
                <a:ea typeface="맑은 고딕" panose="020B0503020000020004" pitchFamily="50" charset="-127"/>
              </a:rPr>
              <a:t>※ </a:t>
            </a:r>
            <a:r>
              <a:rPr lang="en-US" altLang="ko-KR" sz="1000" kern="0" spc="-120" baseline="30000" dirty="0" smtClean="0">
                <a:ea typeface="맑은 고딕" panose="020B0503020000020004" pitchFamily="50" charset="-127"/>
              </a:rPr>
              <a:t>SCM Cell</a:t>
            </a:r>
            <a:r>
              <a:rPr lang="ko-KR" altLang="en-US" sz="1000" kern="0" spc="-120" baseline="3000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spc="-120" baseline="30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spc="-120" dirty="0" smtClean="0">
                <a:ea typeface="맑은 고딕" panose="020B0503020000020004" pitchFamily="50" charset="-127"/>
              </a:rPr>
              <a:t>계약  → 영역별 사업장 통보 → 월별 안전관리협의체 참석 </a:t>
            </a:r>
            <a:r>
              <a:rPr lang="ko-KR" altLang="en-US" sz="1000" kern="0" spc="-120" baseline="30000" dirty="0" smtClean="0">
                <a:ea typeface="맑은 고딕" panose="020B0503020000020004" pitchFamily="50" charset="-127"/>
              </a:rPr>
              <a:t>모든 </a:t>
            </a:r>
            <a:r>
              <a:rPr lang="en-US" altLang="ko-KR" sz="1000" kern="0" spc="-120" baseline="30000" dirty="0" smtClean="0">
                <a:ea typeface="맑은 고딕" panose="020B0503020000020004" pitchFamily="50" charset="-127"/>
              </a:rPr>
              <a:t>BP</a:t>
            </a:r>
            <a:r>
              <a:rPr lang="ko-KR" altLang="en-US" sz="1000" kern="0" spc="-120" baseline="30000" dirty="0" smtClean="0">
                <a:ea typeface="맑은 고딕" panose="020B0503020000020004" pitchFamily="50" charset="-127"/>
              </a:rPr>
              <a:t>사  </a:t>
            </a:r>
            <a:r>
              <a:rPr lang="ko-KR" altLang="en-US" sz="1000" kern="0" spc="-120" dirty="0" smtClean="0">
                <a:ea typeface="맑은 고딕" panose="020B0503020000020004" pitchFamily="50" charset="-127"/>
              </a:rPr>
              <a:t>→ 이행점검 평가 반영 </a:t>
            </a:r>
            <a:r>
              <a:rPr lang="ko-KR" altLang="en-US" sz="1000" kern="0" spc="-120" baseline="30000" dirty="0" smtClean="0">
                <a:ea typeface="맑은 고딕" panose="020B0503020000020004" pitchFamily="50" charset="-127"/>
              </a:rPr>
              <a:t>참여업체 누락 등</a:t>
            </a:r>
            <a:endParaRPr lang="en-US" altLang="ko-KR" sz="1000" kern="0" spc="-120" baseline="30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ko-KR" altLang="en-US" sz="1000" kern="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[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위험성평가의 종류와 기준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]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[TBM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시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작업장소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현장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위험성평가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 방법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]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endParaRPr lang="en-US" altLang="ko-KR" sz="1000" kern="0" dirty="0">
              <a:ea typeface="맑은 고딕" panose="020B0503020000020004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42612"/>
              </p:ext>
            </p:extLst>
          </p:nvPr>
        </p:nvGraphicFramePr>
        <p:xfrm>
          <a:off x="525058" y="5746162"/>
          <a:ext cx="5865995" cy="134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607">
                  <a:extLst>
                    <a:ext uri="{9D8B030D-6E8A-4147-A177-3AD203B41FA5}">
                      <a16:colId xmlns:a16="http://schemas.microsoft.com/office/drawing/2014/main" val="2800109132"/>
                    </a:ext>
                  </a:extLst>
                </a:gridCol>
                <a:gridCol w="1360821">
                  <a:extLst>
                    <a:ext uri="{9D8B030D-6E8A-4147-A177-3AD203B41FA5}">
                      <a16:colId xmlns:a16="http://schemas.microsoft.com/office/drawing/2014/main" val="4047202958"/>
                    </a:ext>
                  </a:extLst>
                </a:gridCol>
                <a:gridCol w="2073632">
                  <a:extLst>
                    <a:ext uri="{9D8B030D-6E8A-4147-A177-3AD203B41FA5}">
                      <a16:colId xmlns:a16="http://schemas.microsoft.com/office/drawing/2014/main" val="2557781708"/>
                    </a:ext>
                  </a:extLst>
                </a:gridCol>
                <a:gridCol w="1977935">
                  <a:extLst>
                    <a:ext uri="{9D8B030D-6E8A-4147-A177-3AD203B41FA5}">
                      <a16:colId xmlns:a16="http://schemas.microsoft.com/office/drawing/2014/main" val="1315808833"/>
                    </a:ext>
                  </a:extLst>
                </a:gridCol>
              </a:tblGrid>
              <a:tr h="205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정기</a:t>
                      </a:r>
                      <a:r>
                        <a:rPr lang="en-US" altLang="ko-KR" sz="900" baseline="30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BP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안전관리협의체 내역 인정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수시 </a:t>
                      </a:r>
                      <a:r>
                        <a:rPr lang="ko-KR" altLang="en-US" sz="900" baseline="300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장소 단위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561530"/>
                  </a:ext>
                </a:extLst>
              </a:tr>
              <a:tr h="9867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시행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 최초 작업공정에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대한 위험을 예측하여</a:t>
                      </a:r>
                      <a:endParaRPr lang="en-US" altLang="ko-KR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9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endParaRPr lang="en-US" altLang="ko-KR" sz="9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9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latinLnBrk="0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ko-KR" sz="900" kern="1200" spc="-50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기계</a:t>
                      </a:r>
                      <a:r>
                        <a:rPr lang="ko-KR" altLang="ko-KR" sz="900" kern="1200" spc="-50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</a:t>
                      </a:r>
                      <a:r>
                        <a:rPr lang="ko-KR" altLang="ko-KR" sz="900" kern="1200" spc="-50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기구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설비 등의</a:t>
                      </a:r>
                      <a:r>
                        <a:rPr lang="en-US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성능 저하</a:t>
                      </a:r>
                    </a:p>
                    <a:p>
                      <a:pPr lvl="0" latinLnBrk="0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근로자의 교체</a:t>
                      </a:r>
                      <a:endParaRPr lang="en-US" altLang="ko-KR" sz="900" kern="1200" spc="-50" baseline="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vl="0" latinLnBrk="0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새로운 </a:t>
                      </a:r>
                      <a:r>
                        <a:rPr lang="ko-KR" altLang="en-US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안전 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지식의 습득</a:t>
                      </a:r>
                      <a:r>
                        <a:rPr lang="en-US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적용 등</a:t>
                      </a:r>
                      <a:endParaRPr lang="ko-KR" altLang="ko-KR" sz="900" kern="1200" spc="-50" baseline="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vl="0" latinLnBrk="0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위험성 감소 대책의 유효성 </a:t>
                      </a:r>
                      <a:r>
                        <a:rPr lang="ko-KR" altLang="en-US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검토 등</a:t>
                      </a:r>
                      <a:endParaRPr lang="en-US" altLang="ko-KR" sz="900" kern="1200" spc="-50" baseline="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vl="0" latinLnBrk="0">
                        <a:lnSpc>
                          <a:spcPct val="150000"/>
                        </a:lnSpc>
                      </a:pP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ko-KR" sz="900" kern="1200" spc="-50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기계</a:t>
                      </a:r>
                      <a:r>
                        <a:rPr lang="ko-KR" altLang="ko-KR" sz="900" kern="1200" spc="-50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Wingdings" panose="05000000000000000000" pitchFamily="2" charset="2"/>
                        </a:rPr>
                        <a:t></a:t>
                      </a:r>
                      <a:r>
                        <a:rPr lang="ko-KR" altLang="ko-KR" sz="900" kern="1200" spc="-50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기구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설비의 신규</a:t>
                      </a:r>
                      <a:r>
                        <a:rPr lang="en-US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도입</a:t>
                      </a:r>
                      <a:r>
                        <a:rPr lang="en-US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변경</a:t>
                      </a:r>
                      <a:endParaRPr lang="en-US" altLang="ko-KR" sz="900" kern="1200" spc="-50" baseline="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vl="0" latinLnBrk="0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en-US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설비 등의 정비</a:t>
                      </a:r>
                      <a:r>
                        <a:rPr lang="en-US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보수</a:t>
                      </a:r>
                      <a:endParaRPr lang="en-US" altLang="ko-KR" sz="900" kern="1200" spc="-50" baseline="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vl="0" latinLnBrk="0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작업방법</a:t>
                      </a:r>
                      <a:r>
                        <a:rPr lang="en-US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ko-KR" sz="900" kern="1200" spc="-50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작업절차의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신규 도입</a:t>
                      </a:r>
                      <a:r>
                        <a:rPr lang="en-US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변경</a:t>
                      </a:r>
                      <a:endParaRPr lang="en-US" altLang="ko-KR" sz="900" kern="1200" spc="-50" baseline="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vl="0" latinLnBrk="0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중대 산업재해</a:t>
                      </a:r>
                      <a:r>
                        <a:rPr lang="en-US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</a:t>
                      </a:r>
                      <a:r>
                        <a:rPr lang="ko-KR" altLang="en-US" sz="900" kern="1200" spc="-50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시민재해</a:t>
                      </a:r>
                      <a:endParaRPr lang="en-US" altLang="ko-KR" sz="900" kern="1200" spc="-50" baseline="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lvl="0" latinLnBrk="0">
                        <a:lnSpc>
                          <a:spcPct val="150000"/>
                        </a:lnSpc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+mn-ea"/>
                        </a:rPr>
                        <a:t>• 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그 밖에 사업주가 필요</a:t>
                      </a:r>
                      <a:r>
                        <a:rPr lang="ko-KR" altLang="en-US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</a:t>
                      </a:r>
                      <a:r>
                        <a:rPr lang="ko-KR" altLang="ko-KR" sz="900" kern="1200" spc="-5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판단한 경우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312305"/>
                  </a:ext>
                </a:extLst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58" y="7358086"/>
            <a:ext cx="1581977" cy="208017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602" y="7358086"/>
            <a:ext cx="1573189" cy="208017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2094125" y="7350637"/>
            <a:ext cx="1529278" cy="5292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6358" tIns="48180" rIns="96358" bIns="4818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100" dirty="0" smtClean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ko-KR" altLang="en-US" sz="1000" b="1" spc="-100" dirty="0" err="1" smtClean="0">
                <a:solidFill>
                  <a:srgbClr val="000000"/>
                </a:solidFill>
                <a:latin typeface="+mj-ea"/>
                <a:ea typeface="+mj-ea"/>
              </a:rPr>
              <a:t>유선용</a:t>
            </a:r>
            <a:r>
              <a:rPr lang="ko-KR" altLang="en-US" sz="1000" b="1" spc="-100" dirty="0" smtClean="0">
                <a:solidFill>
                  <a:srgbClr val="000000"/>
                </a:solidFill>
                <a:latin typeface="+mj-ea"/>
                <a:ea typeface="+mj-ea"/>
              </a:rPr>
              <a:t> 입간판</a:t>
            </a:r>
            <a:r>
              <a:rPr lang="en-US" altLang="ko-KR" sz="1000" b="1" spc="-100" dirty="0" smtClean="0">
                <a:solidFill>
                  <a:srgbClr val="000000"/>
                </a:solidFill>
                <a:latin typeface="+mj-ea"/>
                <a:ea typeface="+mj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  <a:ea typeface="+mj-ea"/>
              </a:rPr>
              <a:t>사용 대상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  <a:ea typeface="+mj-ea"/>
              </a:rPr>
              <a:t>: SKO, 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  <a:ea typeface="+mj-ea"/>
              </a:rPr>
              <a:t>유선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  <a:ea typeface="+mj-ea"/>
              </a:rPr>
              <a:t>BP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  <a:ea typeface="+mj-ea"/>
              </a:rPr>
              <a:t>사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5071153" y="7374880"/>
            <a:ext cx="1490423" cy="5589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96358" tIns="48180" rIns="96358" bIns="4818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spc="-100" dirty="0" smtClean="0">
                <a:solidFill>
                  <a:srgbClr val="000000"/>
                </a:solidFill>
                <a:latin typeface="+mj-ea"/>
                <a:ea typeface="+mj-ea"/>
              </a:rPr>
              <a:t>[</a:t>
            </a:r>
            <a:r>
              <a:rPr lang="ko-KR" altLang="en-US" sz="1000" b="1" spc="-100" dirty="0" smtClean="0">
                <a:solidFill>
                  <a:srgbClr val="000000"/>
                </a:solidFill>
                <a:latin typeface="+mj-ea"/>
                <a:ea typeface="+mj-ea"/>
              </a:rPr>
              <a:t>무선용 입간판</a:t>
            </a:r>
            <a:r>
              <a:rPr lang="en-US" altLang="ko-KR" sz="1000" b="1" spc="-100" dirty="0" smtClean="0">
                <a:solidFill>
                  <a:srgbClr val="000000"/>
                </a:solidFill>
                <a:latin typeface="+mj-ea"/>
                <a:ea typeface="+mj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  <a:ea typeface="+mj-ea"/>
              </a:rPr>
              <a:t>사용 대상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  <a:ea typeface="+mj-ea"/>
              </a:rPr>
              <a:t>: 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  <a:ea typeface="+mj-ea"/>
              </a:rPr>
              <a:t>무선 </a:t>
            </a:r>
            <a:r>
              <a:rPr lang="en-US" altLang="ko-KR" sz="1000" spc="-100" dirty="0" smtClean="0">
                <a:solidFill>
                  <a:srgbClr val="000000"/>
                </a:solidFill>
                <a:latin typeface="+mj-ea"/>
                <a:ea typeface="+mj-ea"/>
              </a:rPr>
              <a:t>BP</a:t>
            </a:r>
            <a:r>
              <a:rPr lang="ko-KR" altLang="en-US" sz="1000" spc="-100" dirty="0" smtClean="0">
                <a:solidFill>
                  <a:srgbClr val="000000"/>
                </a:solidFill>
                <a:latin typeface="+mj-ea"/>
                <a:ea typeface="+mj-ea"/>
              </a:rPr>
              <a:t>사 </a:t>
            </a:r>
          </a:p>
        </p:txBody>
      </p:sp>
      <p:sp>
        <p:nvSpPr>
          <p:cNvPr id="10" name="모서리가 둥근 사각형 설명선 9"/>
          <p:cNvSpPr/>
          <p:nvPr/>
        </p:nvSpPr>
        <p:spPr bwMode="auto">
          <a:xfrm>
            <a:off x="2196041" y="8187511"/>
            <a:ext cx="1297759" cy="788690"/>
          </a:xfrm>
          <a:prstGeom prst="wedgeRoundRectCallout">
            <a:avLst>
              <a:gd name="adj1" fmla="val -65822"/>
              <a:gd name="adj2" fmla="val -605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square" lIns="96358" tIns="48180" rIns="96358" bIns="48180" rtlCol="0" anchor="ctr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000000"/>
                </a:solidFill>
                <a:latin typeface="+mj-ea"/>
                <a:ea typeface="+mj-ea"/>
              </a:rPr>
              <a:t>작업 장소의</a:t>
            </a:r>
            <a:endParaRPr lang="en-US" altLang="ko-KR" sz="1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000" dirty="0" smtClean="0">
                <a:solidFill>
                  <a:srgbClr val="000000"/>
                </a:solidFill>
                <a:latin typeface="+mj-ea"/>
                <a:ea typeface="+mj-ea"/>
              </a:rPr>
              <a:t> 위험 내역 체크 및 추가 위험 내역 기제</a:t>
            </a:r>
          </a:p>
        </p:txBody>
      </p:sp>
      <p:sp>
        <p:nvSpPr>
          <p:cNvPr id="34" name="모서리가 둥근 사각형 설명선 33"/>
          <p:cNvSpPr/>
          <p:nvPr/>
        </p:nvSpPr>
        <p:spPr bwMode="auto">
          <a:xfrm>
            <a:off x="5186279" y="8196743"/>
            <a:ext cx="1297759" cy="788690"/>
          </a:xfrm>
          <a:prstGeom prst="wedgeRoundRectCallout">
            <a:avLst>
              <a:gd name="adj1" fmla="val -65822"/>
              <a:gd name="adj2" fmla="val -6058"/>
              <a:gd name="adj3" fmla="val 16667"/>
            </a:avLst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wrap="square" lIns="96358" tIns="48180" rIns="96358" bIns="48180" rtlCol="0" anchor="ctr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000000"/>
                </a:solidFill>
                <a:latin typeface="+mj-ea"/>
                <a:ea typeface="+mj-ea"/>
              </a:rPr>
              <a:t>작업 장소의</a:t>
            </a:r>
            <a:endParaRPr lang="en-US" altLang="ko-KR" sz="10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000" dirty="0" smtClean="0">
                <a:solidFill>
                  <a:srgbClr val="000000"/>
                </a:solidFill>
                <a:latin typeface="+mj-ea"/>
                <a:ea typeface="+mj-ea"/>
              </a:rPr>
              <a:t> 위험 내역 체크 및 추가 위험 내역 기제</a:t>
            </a:r>
          </a:p>
        </p:txBody>
      </p:sp>
    </p:spTree>
    <p:extLst>
      <p:ext uri="{BB962C8B-B14F-4D97-AF65-F5344CB8AC3E}">
        <p14:creationId xmlns:p14="http://schemas.microsoft.com/office/powerpoint/2010/main" val="36435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1"/>
          </p:nvPr>
        </p:nvSpPr>
        <p:spPr>
          <a:xfrm>
            <a:off x="3304386" y="9529636"/>
            <a:ext cx="383818" cy="312000"/>
          </a:xfrm>
        </p:spPr>
        <p:txBody>
          <a:bodyPr/>
          <a:lstStyle/>
          <a:p>
            <a:fld id="{3AC34AA3-01D7-4AD7-B34B-D28A69592E25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38" y="539832"/>
            <a:ext cx="4524492" cy="28280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>
                <a:ea typeface="맑은 고딕" panose="020B0503020000020004" pitchFamily="50" charset="-127"/>
              </a:rPr>
              <a:t>Safety Golden Rules (</a:t>
            </a:r>
            <a:r>
              <a:rPr lang="ko-KR" altLang="en-US" sz="1400" b="1" kern="0" dirty="0">
                <a:ea typeface="맑은 고딕" panose="020B0503020000020004" pitchFamily="50" charset="-127"/>
              </a:rPr>
              <a:t>안전 원칙</a:t>
            </a:r>
            <a:r>
              <a:rPr lang="en-US" altLang="ko-KR" sz="1400" b="1" kern="0" dirty="0" smtClean="0">
                <a:ea typeface="맑은 고딕" panose="020B0503020000020004" pitchFamily="50" charset="-127"/>
              </a:rPr>
              <a:t>) </a:t>
            </a:r>
            <a:r>
              <a:rPr lang="ko-KR" altLang="en-US" sz="1400" b="1" kern="0" dirty="0" smtClean="0">
                <a:ea typeface="맑은 고딕" panose="020B0503020000020004" pitchFamily="50" charset="-127"/>
              </a:rPr>
              <a:t>세부규칙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330098-7405-46D6-A000-B456F905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30" y="546532"/>
            <a:ext cx="1694418" cy="2725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66709" tIns="33355" rIns="66709" bIns="33355" anchor="ctr">
            <a:spAutoFit/>
          </a:bodyPr>
          <a:lstStyle/>
          <a:p>
            <a:pPr algn="r" latinLnBrk="0">
              <a:lnSpc>
                <a:spcPts val="1600"/>
              </a:lnSpc>
              <a:spcBef>
                <a:spcPts val="7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400" b="1" kern="0" dirty="0" smtClean="0">
                <a:ea typeface="맑은 고딕" panose="020B0503020000020004" pitchFamily="50" charset="-127"/>
              </a:rPr>
              <a:t>SKO SGR 3</a:t>
            </a:r>
            <a:endParaRPr lang="ko-KR" altLang="en-US" sz="1400" kern="0" dirty="0"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8154" y="1015830"/>
            <a:ext cx="6285697" cy="200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원문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3] </a:t>
            </a:r>
          </a:p>
          <a:p>
            <a:pPr latinLnBrk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50" b="1" kern="0" spc="-40" dirty="0" smtClean="0">
                <a:ea typeface="맑은 고딕" panose="020B0503020000020004" pitchFamily="50" charset="-127"/>
              </a:rPr>
              <a:t>     3</a:t>
            </a:r>
            <a:r>
              <a:rPr lang="en-US" altLang="ko-KR" sz="1050" b="1" kern="0" spc="-40" dirty="0">
                <a:ea typeface="맑은 고딕" panose="020B0503020000020004" pitchFamily="50" charset="-127"/>
              </a:rPr>
              <a:t>) </a:t>
            </a:r>
            <a:r>
              <a:rPr lang="ko-KR" altLang="en-US" sz="1050" b="1" kern="0" spc="-40" dirty="0">
                <a:ea typeface="맑은 고딕" panose="020B0503020000020004" pitchFamily="50" charset="-127"/>
              </a:rPr>
              <a:t>작업 전 반드시 </a:t>
            </a:r>
            <a:r>
              <a:rPr lang="en-US" altLang="ko-KR" sz="1050" b="1" kern="0" spc="-40" dirty="0">
                <a:ea typeface="맑은 고딕" panose="020B0503020000020004" pitchFamily="50" charset="-127"/>
              </a:rPr>
              <a:t>TBM</a:t>
            </a:r>
            <a:r>
              <a:rPr lang="ko-KR" altLang="en-US" sz="1050" b="1" kern="0" spc="-40" baseline="30000" dirty="0">
                <a:ea typeface="맑은 고딕" panose="020B0503020000020004" pitchFamily="50" charset="-127"/>
              </a:rPr>
              <a:t>작업계획 공유 및 위험성 예지 등</a:t>
            </a:r>
            <a:r>
              <a:rPr lang="ko-KR" altLang="en-US" sz="1050" b="1" kern="0" spc="-40" dirty="0">
                <a:ea typeface="맑은 고딕" panose="020B0503020000020004" pitchFamily="50" charset="-127"/>
              </a:rPr>
              <a:t> 시행 및 </a:t>
            </a:r>
            <a:r>
              <a:rPr lang="ko-KR" altLang="en-US" sz="1050" b="1" kern="0" spc="-40" dirty="0" err="1">
                <a:ea typeface="맑은 고딕" panose="020B0503020000020004" pitchFamily="50" charset="-127"/>
              </a:rPr>
              <a:t>결과등록을</a:t>
            </a:r>
            <a:r>
              <a:rPr lang="ko-KR" altLang="en-US" sz="1050" b="1" kern="0" spc="-40" dirty="0">
                <a:ea typeface="맑은 고딕" panose="020B0503020000020004" pitchFamily="50" charset="-127"/>
              </a:rPr>
              <a:t> 하고 위험성 </a:t>
            </a:r>
            <a:r>
              <a:rPr lang="ko-KR" altLang="en-US" sz="1050" b="1" kern="0" spc="-40" dirty="0" err="1">
                <a:ea typeface="맑은 고딕" panose="020B0503020000020004" pitchFamily="50" charset="-127"/>
              </a:rPr>
              <a:t>감소대책을</a:t>
            </a:r>
            <a:r>
              <a:rPr lang="ko-KR" altLang="en-US" sz="1050" b="1" kern="0" spc="-40" dirty="0">
                <a:ea typeface="맑은 고딕" panose="020B0503020000020004" pitchFamily="50" charset="-127"/>
              </a:rPr>
              <a:t> 시행한다</a:t>
            </a:r>
            <a:r>
              <a:rPr lang="en-US" altLang="ko-KR" sz="1000" b="1" kern="0" spc="-4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b="1" kern="0" dirty="0">
                <a:ea typeface="맑은 고딕" panose="020B0503020000020004" pitchFamily="50" charset="-127"/>
              </a:rPr>
              <a:t>       </a:t>
            </a:r>
            <a:r>
              <a:rPr lang="en-US" altLang="ko-KR" sz="1000" kern="0" dirty="0">
                <a:ea typeface="맑은 고딕" panose="020B0503020000020004" pitchFamily="50" charset="-127"/>
              </a:rPr>
              <a:t>- TBM(Tool Box </a:t>
            </a:r>
            <a:r>
              <a:rPr lang="en-US" altLang="ko-KR" sz="1000" kern="0" dirty="0" err="1">
                <a:ea typeface="맑은 고딕" panose="020B0503020000020004" pitchFamily="50" charset="-127"/>
              </a:rPr>
              <a:t>Metting</a:t>
            </a:r>
            <a:r>
              <a:rPr lang="en-US" altLang="ko-KR" sz="1000" kern="0" dirty="0">
                <a:ea typeface="맑은 고딕" panose="020B0503020000020004" pitchFamily="50" charset="-127"/>
              </a:rPr>
              <a:t>)</a:t>
            </a:r>
            <a:r>
              <a:rPr lang="ko-KR" altLang="en-US" sz="1000" kern="0" dirty="0">
                <a:ea typeface="맑은 고딕" panose="020B0503020000020004" pitchFamily="50" charset="-127"/>
              </a:rPr>
              <a:t>시에는</a:t>
            </a:r>
            <a:r>
              <a:rPr lang="en-US" altLang="ko-KR" sz="1000" kern="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>
                <a:ea typeface="맑은 고딕" panose="020B0503020000020004" pitchFamily="50" charset="-127"/>
              </a:rPr>
              <a:t>반드시 해당 작업자 전원의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개인보호구</a:t>
            </a:r>
            <a:r>
              <a:rPr lang="ko-KR" altLang="en-US" sz="1000" kern="0" dirty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착용여부를</a:t>
            </a:r>
            <a:r>
              <a:rPr lang="ko-KR" altLang="en-US" sz="1000" kern="0" dirty="0">
                <a:ea typeface="맑은 고딕" panose="020B0503020000020004" pitchFamily="50" charset="-127"/>
              </a:rPr>
              <a:t> 확인하고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 </a:t>
            </a:r>
            <a:r>
              <a:rPr lang="ko-KR" altLang="en-US" sz="1000" kern="0" dirty="0">
                <a:ea typeface="맑은 고딕" panose="020B0503020000020004" pitchFamily="50" charset="-127"/>
              </a:rPr>
              <a:t>위험성평가에 따른 위험성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감소대책</a:t>
            </a:r>
            <a:r>
              <a:rPr lang="ko-KR" altLang="en-US" sz="1000" kern="0" dirty="0">
                <a:ea typeface="맑은 고딕" panose="020B0503020000020004" pitchFamily="50" charset="-127"/>
              </a:rPr>
              <a:t> 시행여부 등을 확인할 수 있도록 사진으로 촬영하여 시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스템에</a:t>
            </a:r>
            <a:r>
              <a:rPr lang="ko-KR" altLang="en-US" sz="1000" kern="0" dirty="0">
                <a:ea typeface="맑은 고딕" panose="020B0503020000020004" pitchFamily="50" charset="-127"/>
              </a:rPr>
              <a:t> 등록 및 관리하여야 한다</a:t>
            </a:r>
            <a:r>
              <a:rPr lang="en-US" altLang="ko-KR" sz="1000" kern="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- TBM </a:t>
            </a:r>
            <a:r>
              <a:rPr lang="ko-KR" altLang="en-US" sz="1000" kern="0" dirty="0">
                <a:ea typeface="맑은 고딕" panose="020B0503020000020004" pitchFamily="50" charset="-127"/>
              </a:rPr>
              <a:t>시 새로운 위험요인이 발췌 되었을 경우에는 관리감독자에게 보고 후 위험성 정도를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 </a:t>
            </a:r>
            <a:r>
              <a:rPr lang="ko-KR" altLang="en-US" sz="1000" kern="0" dirty="0">
                <a:ea typeface="맑은 고딕" panose="020B0503020000020004" pitchFamily="50" charset="-127"/>
              </a:rPr>
              <a:t>파악 후 공사</a:t>
            </a:r>
            <a:r>
              <a:rPr lang="en-US" altLang="ko-KR" sz="1000" kern="0" dirty="0">
                <a:ea typeface="맑은 고딕" panose="020B0503020000020004" pitchFamily="50" charset="-127"/>
              </a:rPr>
              <a:t>(</a:t>
            </a:r>
            <a:r>
              <a:rPr lang="ko-KR" altLang="en-US" sz="1000" kern="0" dirty="0">
                <a:ea typeface="맑은 고딕" panose="020B0503020000020004" pitchFamily="50" charset="-127"/>
              </a:rPr>
              <a:t>작업</a:t>
            </a:r>
            <a:r>
              <a:rPr lang="en-US" altLang="ko-KR" sz="1000" kern="0" dirty="0">
                <a:ea typeface="맑은 고딕" panose="020B0503020000020004" pitchFamily="50" charset="-127"/>
              </a:rPr>
              <a:t>) </a:t>
            </a:r>
            <a:r>
              <a:rPr lang="ko-KR" altLang="en-US" sz="1000" kern="0" dirty="0">
                <a:ea typeface="맑은 고딕" panose="020B0503020000020004" pitchFamily="50" charset="-127"/>
              </a:rPr>
              <a:t>시행 여부를 결정하여야 한다</a:t>
            </a:r>
            <a:r>
              <a:rPr lang="en-US" altLang="ko-KR" sz="1000" kern="0" dirty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- </a:t>
            </a:r>
            <a:r>
              <a:rPr lang="ko-KR" altLang="en-US" sz="1000" kern="0" dirty="0">
                <a:ea typeface="맑은 고딕" panose="020B0503020000020004" pitchFamily="50" charset="-127"/>
              </a:rPr>
              <a:t>재해가 발생할 급박한 위험이 있을 경우에는 </a:t>
            </a:r>
            <a:r>
              <a:rPr lang="ko-KR" altLang="en-US" sz="1000" kern="0" dirty="0" err="1">
                <a:ea typeface="맑은 고딕" panose="020B0503020000020004" pitchFamily="50" charset="-127"/>
              </a:rPr>
              <a:t>작업중지를</a:t>
            </a:r>
            <a:r>
              <a:rPr lang="ko-KR" altLang="en-US" sz="1000" kern="0" dirty="0">
                <a:ea typeface="맑은 고딕" panose="020B0503020000020004" pitchFamily="50" charset="-127"/>
              </a:rPr>
              <a:t> 하고 신속히 대피한 후 관리감독</a:t>
            </a: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000" kern="0" dirty="0">
                <a:ea typeface="맑은 고딕" panose="020B0503020000020004" pitchFamily="50" charset="-127"/>
              </a:rPr>
              <a:t>         </a:t>
            </a:r>
            <a:r>
              <a:rPr lang="ko-KR" altLang="en-US" sz="1000" kern="0" dirty="0">
                <a:ea typeface="맑은 고딕" panose="020B0503020000020004" pitchFamily="50" charset="-127"/>
              </a:rPr>
              <a:t>자에게 보고하여야 한다</a:t>
            </a:r>
            <a:r>
              <a:rPr lang="en-US" altLang="ko-KR" sz="1000" kern="0" dirty="0"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8" name="직선 연결선 7"/>
          <p:cNvCxnSpPr/>
          <p:nvPr/>
        </p:nvCxnSpPr>
        <p:spPr bwMode="auto">
          <a:xfrm>
            <a:off x="429361" y="3035312"/>
            <a:ext cx="5961692" cy="0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직사각형 8"/>
          <p:cNvSpPr/>
          <p:nvPr/>
        </p:nvSpPr>
        <p:spPr>
          <a:xfrm>
            <a:off x="436051" y="3116074"/>
            <a:ext cx="5942899" cy="663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400"/>
              </a:spcBef>
              <a:spcAft>
                <a:spcPts val="0"/>
              </a:spcAft>
              <a:tabLst>
                <a:tab pos="5916088" algn="l"/>
                <a:tab pos="5916088" algn="l"/>
              </a:tabLst>
            </a:pPr>
            <a:r>
              <a:rPr lang="en-US" altLang="ko-KR" sz="1200" b="1" kern="0" dirty="0" smtClean="0">
                <a:ea typeface="맑은 고딕" panose="020B0503020000020004" pitchFamily="50" charset="-127"/>
              </a:rPr>
              <a:t>[</a:t>
            </a:r>
            <a:r>
              <a:rPr lang="ko-KR" altLang="en-US" sz="1200" b="1" kern="0" dirty="0" smtClean="0">
                <a:ea typeface="맑은 고딕" panose="020B0503020000020004" pitchFamily="50" charset="-127"/>
              </a:rPr>
              <a:t>세부규칙 </a:t>
            </a:r>
            <a:r>
              <a:rPr lang="en-US" altLang="ko-KR" sz="1200" b="1" kern="0" dirty="0" smtClean="0">
                <a:ea typeface="맑은 고딕" panose="020B0503020000020004" pitchFamily="50" charset="-127"/>
              </a:rPr>
              <a:t>SGR 3] </a:t>
            </a:r>
            <a:endParaRPr lang="en-US" altLang="ko-KR" sz="1200" b="1" kern="0" spc="-4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b="1" kern="0" dirty="0" smtClean="0">
                <a:ea typeface="맑은 고딕" panose="020B0503020000020004" pitchFamily="50" charset="-127"/>
              </a:rPr>
              <a:t> 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○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TBM</a:t>
            </a:r>
            <a:r>
              <a:rPr lang="ko-KR" altLang="en-US" sz="1000" dirty="0">
                <a:ea typeface="맑은 고딕" panose="020B0503020000020004" pitchFamily="50" charset="-127"/>
              </a:rPr>
              <a:t>이란</a:t>
            </a:r>
            <a:r>
              <a:rPr lang="en-US" altLang="ko-KR" sz="1000" dirty="0">
                <a:ea typeface="맑은 고딕" panose="020B0503020000020004" pitchFamily="50" charset="-127"/>
              </a:rPr>
              <a:t>? </a:t>
            </a: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</a:t>
            </a:r>
            <a:r>
              <a:rPr lang="en-US" altLang="ko-KR" sz="1000" dirty="0"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ea typeface="맑은 고딕" panose="020B0503020000020004" pitchFamily="50" charset="-127"/>
              </a:rPr>
              <a:t>작업자가</a:t>
            </a:r>
            <a:r>
              <a:rPr lang="en-US" altLang="ko-KR" sz="1000" dirty="0"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작업시작 </a:t>
            </a:r>
            <a:r>
              <a:rPr lang="ko-KR" altLang="en-US" sz="1000" dirty="0">
                <a:ea typeface="맑은 고딕" panose="020B0503020000020004" pitchFamily="50" charset="-127"/>
              </a:rPr>
              <a:t>전 </a:t>
            </a:r>
            <a:r>
              <a:rPr lang="en-US" altLang="ko-KR" sz="1000" dirty="0">
                <a:ea typeface="맑은 고딕" panose="020B0503020000020004" pitchFamily="50" charset="-127"/>
              </a:rPr>
              <a:t>5~10</a:t>
            </a:r>
            <a:r>
              <a:rPr lang="ko-KR" altLang="en-US" sz="1000" dirty="0">
                <a:ea typeface="맑은 고딕" panose="020B0503020000020004" pitchFamily="50" charset="-127"/>
              </a:rPr>
              <a:t>분 정도 감독자를 중심으로 구성원들간 위험요소 및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감소대책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ea typeface="맑은 고딕" panose="020B0503020000020004" pitchFamily="50" charset="-127"/>
              </a:rPr>
              <a:t>공유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,</a:t>
            </a: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상호간의 </a:t>
            </a:r>
            <a:r>
              <a:rPr lang="ko-KR" altLang="en-US" sz="1000" dirty="0" err="1">
                <a:ea typeface="맑은 고딕" panose="020B0503020000020004" pitchFamily="50" charset="-127"/>
              </a:rPr>
              <a:t>안전보호구</a:t>
            </a:r>
            <a:r>
              <a:rPr lang="ko-KR" altLang="en-US" sz="1000" dirty="0">
                <a:ea typeface="맑은 고딕" panose="020B0503020000020004" pitchFamily="50" charset="-127"/>
              </a:rPr>
              <a:t> 착용 점검 등을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하는</a:t>
            </a: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행위를 </a:t>
            </a:r>
            <a:r>
              <a:rPr lang="ko-KR" altLang="en-US" sz="1000" dirty="0">
                <a:ea typeface="맑은 고딕" panose="020B0503020000020004" pitchFamily="50" charset="-127"/>
              </a:rPr>
              <a:t>약칭해서 </a:t>
            </a:r>
            <a:r>
              <a:rPr lang="en-US" altLang="ko-KR" sz="1000" dirty="0">
                <a:ea typeface="맑은 고딕" panose="020B0503020000020004" pitchFamily="50" charset="-127"/>
              </a:rPr>
              <a:t>TBM</a:t>
            </a:r>
            <a:r>
              <a:rPr lang="ko-KR" altLang="en-US" sz="1000" dirty="0">
                <a:ea typeface="맑은 고딕" panose="020B0503020000020004" pitchFamily="50" charset="-127"/>
              </a:rPr>
              <a:t> 이라 한다</a:t>
            </a:r>
            <a:r>
              <a:rPr lang="en-US" altLang="ko-KR" sz="1000" dirty="0">
                <a:ea typeface="맑은 고딕" panose="020B0503020000020004" pitchFamily="50" charset="-127"/>
              </a:rPr>
              <a:t>. </a:t>
            </a:r>
          </a:p>
          <a:p>
            <a:pPr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○ </a:t>
            </a:r>
            <a:r>
              <a:rPr lang="en-US" altLang="ko-KR" sz="1000" dirty="0">
                <a:ea typeface="맑은 고딕" panose="020B0503020000020004" pitchFamily="50" charset="-127"/>
              </a:rPr>
              <a:t>TBM </a:t>
            </a:r>
            <a:r>
              <a:rPr lang="ko-KR" altLang="en-US" sz="1000" dirty="0">
                <a:ea typeface="맑은 고딕" panose="020B0503020000020004" pitchFamily="50" charset="-127"/>
              </a:rPr>
              <a:t>목적 </a:t>
            </a:r>
            <a:r>
              <a:rPr lang="en-US" altLang="ko-KR" sz="1000" dirty="0">
                <a:ea typeface="맑은 고딕" panose="020B0503020000020004" pitchFamily="50" charset="-127"/>
              </a:rPr>
              <a:t>: </a:t>
            </a:r>
            <a:r>
              <a:rPr lang="ko-KR" altLang="en-US" sz="1000" dirty="0">
                <a:ea typeface="맑은 고딕" panose="020B0503020000020004" pitchFamily="50" charset="-127"/>
              </a:rPr>
              <a:t>작업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시작 전 </a:t>
            </a:r>
            <a:r>
              <a:rPr lang="ko-KR" altLang="en-US" sz="1000" dirty="0" err="1">
                <a:ea typeface="맑은 고딕" panose="020B0503020000020004" pitchFamily="50" charset="-127"/>
              </a:rPr>
              <a:t>작업내역</a:t>
            </a:r>
            <a:r>
              <a:rPr lang="ko-KR" altLang="en-US" sz="1000" dirty="0">
                <a:ea typeface="맑은 고딕" panose="020B0503020000020004" pitchFamily="50" charset="-127"/>
              </a:rPr>
              <a:t> 공유 및 위험요소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예지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/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감소대책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공유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endParaRPr lang="en-US" altLang="ko-KR" sz="1000" dirty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</a:t>
            </a: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○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구성원 및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BP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사는 모든 작업에 대해서 반드시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TBM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을 수행해야 함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○ TBM </a:t>
            </a:r>
            <a:r>
              <a:rPr lang="ko-KR" altLang="en-US" sz="1000" dirty="0">
                <a:ea typeface="맑은 고딕" panose="020B0503020000020004" pitchFamily="50" charset="-127"/>
              </a:rPr>
              <a:t>시행 시 당일 작업에 대한 정기위험성평가</a:t>
            </a:r>
            <a:r>
              <a:rPr lang="en-US" altLang="ko-KR" sz="1000" dirty="0"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ea typeface="맑은 고딕" panose="020B0503020000020004" pitchFamily="50" charset="-127"/>
              </a:rPr>
              <a:t>작업 및 </a:t>
            </a:r>
            <a:r>
              <a:rPr lang="ko-KR" altLang="en-US" sz="1000" dirty="0" err="1">
                <a:ea typeface="맑은 고딕" panose="020B0503020000020004" pitchFamily="50" charset="-127"/>
              </a:rPr>
              <a:t>작업장소</a:t>
            </a:r>
            <a:r>
              <a:rPr lang="ko-KR" altLang="en-US" sz="1000" dirty="0">
                <a:ea typeface="맑은 고딕" panose="020B0503020000020004" pitchFamily="50" charset="-127"/>
              </a:rPr>
              <a:t> 등</a:t>
            </a:r>
            <a:r>
              <a:rPr lang="en-US" altLang="ko-KR" sz="1000" dirty="0">
                <a:ea typeface="맑은 고딕" panose="020B0503020000020004" pitchFamily="50" charset="-127"/>
              </a:rPr>
              <a:t>) </a:t>
            </a:r>
            <a:r>
              <a:rPr lang="ko-KR" altLang="en-US" sz="1000" dirty="0">
                <a:ea typeface="맑은 고딕" panose="020B0503020000020004" pitchFamily="50" charset="-127"/>
              </a:rPr>
              <a:t>결과를 확인하여야 함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.</a:t>
            </a:r>
          </a:p>
          <a:p>
            <a:pPr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- SGR 2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번의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위험성평가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방법 참조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</a:t>
            </a:r>
            <a:r>
              <a:rPr lang="en-US" altLang="ko-KR" sz="1000" dirty="0">
                <a:ea typeface="맑은 고딕" panose="020B0503020000020004" pitchFamily="50" charset="-127"/>
              </a:rPr>
              <a:t>○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TBM </a:t>
            </a:r>
            <a:r>
              <a:rPr lang="ko-KR" altLang="en-US" sz="1000" dirty="0">
                <a:ea typeface="맑은 고딕" panose="020B0503020000020004" pitchFamily="50" charset="-127"/>
              </a:rPr>
              <a:t>수행에 대한 인증 사진을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시스템에 등록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 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</a:t>
            </a:r>
            <a:r>
              <a:rPr lang="en-US" altLang="ko-KR" sz="1000" kern="0" dirty="0">
                <a:ea typeface="맑은 고딕" panose="020B0503020000020004" pitchFamily="50" charset="-127"/>
              </a:rPr>
              <a:t>-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TBM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증빙 등록 기준 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–</a:t>
            </a:r>
          </a:p>
          <a:p>
            <a:pPr latinLnBrk="0"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endParaRPr lang="en-US" altLang="ko-KR" sz="1000" kern="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r>
              <a:rPr lang="en-US" altLang="ko-KR" sz="1000" kern="0" dirty="0" smtClean="0">
                <a:ea typeface="맑은 고딕" panose="020B0503020000020004" pitchFamily="50" charset="-127"/>
              </a:rPr>
              <a:t>        ※ B2B,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군부대 등 사진촬영 불가 작업 시 작업 전 </a:t>
            </a:r>
            <a:r>
              <a:rPr lang="ko-KR" altLang="en-US" sz="1000" kern="0" dirty="0" err="1" smtClean="0">
                <a:ea typeface="맑은 고딕" panose="020B0503020000020004" pitchFamily="50" charset="-127"/>
              </a:rPr>
              <a:t>회사로고와</a:t>
            </a:r>
            <a:r>
              <a:rPr lang="en-US" altLang="ko-KR" sz="1000" kern="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kern="0" dirty="0" smtClean="0">
                <a:ea typeface="맑은 고딕" panose="020B0503020000020004" pitchFamily="50" charset="-127"/>
              </a:rPr>
              <a:t>보호구 착용 사진 작업 후 등록</a:t>
            </a:r>
            <a:endParaRPr lang="en-US" altLang="ko-KR" sz="1000" kern="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○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ea typeface="맑은 고딕" panose="020B0503020000020004" pitchFamily="50" charset="-127"/>
              </a:rPr>
              <a:t>공사성</a:t>
            </a:r>
            <a:r>
              <a:rPr lang="ko-KR" altLang="en-US" sz="1000" dirty="0">
                <a:ea typeface="맑은 고딕" panose="020B0503020000020004" pitchFamily="50" charset="-127"/>
              </a:rPr>
              <a:t> 업무를 진행하는 장소에는 </a:t>
            </a:r>
            <a:r>
              <a:rPr lang="ko-KR" altLang="en-US" sz="1000" dirty="0" err="1">
                <a:ea typeface="맑은 고딕" panose="020B0503020000020004" pitchFamily="50" charset="-127"/>
              </a:rPr>
              <a:t>작업안내</a:t>
            </a:r>
            <a:r>
              <a:rPr lang="ko-KR" altLang="en-US" sz="1000" dirty="0">
                <a:ea typeface="맑은 고딕" panose="020B0503020000020004" pitchFamily="50" charset="-127"/>
              </a:rPr>
              <a:t> 입간판을 설치 후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작업함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.</a:t>
            </a:r>
          </a:p>
          <a:p>
            <a:pPr latinLnBrk="0">
              <a:spcBef>
                <a:spcPts val="400"/>
              </a:spcBef>
            </a:pPr>
            <a:r>
              <a:rPr lang="en-US" altLang="ko-KR" sz="1000" dirty="0" smtClean="0">
                <a:ea typeface="맑은 고딕" panose="020B0503020000020004" pitchFamily="50" charset="-127"/>
              </a:rPr>
              <a:t>  ○</a:t>
            </a:r>
            <a:r>
              <a:rPr lang="en-US" altLang="ko-KR" sz="1000" dirty="0" smtClean="0">
                <a:solidFill>
                  <a:srgbClr val="FF0000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안전이 보장되지 않는 작업은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“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작업중지권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”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발동 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-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근로자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구성원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/BP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사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)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가 위험요인 판단 후 </a:t>
            </a:r>
            <a:r>
              <a:rPr lang="ko-KR" altLang="en-US" sz="1000" dirty="0" err="1" smtClean="0">
                <a:ea typeface="맑은 고딕" panose="020B0503020000020004" pitchFamily="50" charset="-127"/>
              </a:rPr>
              <a:t>작업중지권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발동한 사례를 우수사례로 관리 및</a:t>
            </a:r>
            <a:endParaRPr lang="en-US" altLang="ko-KR" sz="1000" dirty="0" smtClean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r>
              <a:rPr lang="en-US" altLang="ko-KR" sz="1000" dirty="0"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    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 적극활용 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BP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사에게 평가 시 가점 부여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보강 투자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, </a:t>
            </a:r>
            <a:r>
              <a:rPr lang="ko-KR" altLang="en-US" sz="1000" dirty="0" smtClean="0">
                <a:ea typeface="맑은 고딕" panose="020B0503020000020004" pitchFamily="50" charset="-127"/>
              </a:rPr>
              <a:t>내재 위험요인 제거 대상 발췌 등</a:t>
            </a:r>
            <a:r>
              <a:rPr lang="en-US" altLang="ko-KR" sz="1000" dirty="0" smtClean="0">
                <a:ea typeface="맑은 고딕" panose="020B0503020000020004" pitchFamily="50" charset="-127"/>
              </a:rPr>
              <a:t>)</a:t>
            </a:r>
            <a:endParaRPr lang="ko-KR" altLang="en-US" sz="1000" dirty="0">
              <a:ea typeface="맑은 고딕" panose="020B0503020000020004" pitchFamily="50" charset="-127"/>
            </a:endParaRPr>
          </a:p>
          <a:p>
            <a:pPr latinLnBrk="0">
              <a:spcBef>
                <a:spcPts val="400"/>
              </a:spcBef>
            </a:pPr>
            <a:endParaRPr lang="en-US" altLang="ko-KR" sz="1000" dirty="0"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945860"/>
              </p:ext>
            </p:extLst>
          </p:nvPr>
        </p:nvGraphicFramePr>
        <p:xfrm>
          <a:off x="621056" y="4175388"/>
          <a:ext cx="5572887" cy="15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209">
                  <a:extLst>
                    <a:ext uri="{9D8B030D-6E8A-4147-A177-3AD203B41FA5}">
                      <a16:colId xmlns:a16="http://schemas.microsoft.com/office/drawing/2014/main" val="2631042594"/>
                    </a:ext>
                  </a:extLst>
                </a:gridCol>
                <a:gridCol w="1965531">
                  <a:extLst>
                    <a:ext uri="{9D8B030D-6E8A-4147-A177-3AD203B41FA5}">
                      <a16:colId xmlns:a16="http://schemas.microsoft.com/office/drawing/2014/main" val="4230177878"/>
                    </a:ext>
                  </a:extLst>
                </a:gridCol>
                <a:gridCol w="3024147">
                  <a:extLst>
                    <a:ext uri="{9D8B030D-6E8A-4147-A177-3AD203B41FA5}">
                      <a16:colId xmlns:a16="http://schemas.microsoft.com/office/drawing/2014/main" val="1930414782"/>
                    </a:ext>
                  </a:extLst>
                </a:gridCol>
              </a:tblGrid>
              <a:tr h="1296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주요 내용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755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개인의 건강상태 확인 및 보호구 확인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작업자 건강상태 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개인보호구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적합 확인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36942"/>
                  </a:ext>
                </a:extLst>
              </a:tr>
              <a:tr h="186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작업내용 및 위험요인 공유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 시행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A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 입간판에 주요 위험요인 및 안전대책 기록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 절차 변경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도입장비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설비 사용법 등</a:t>
                      </a: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618626"/>
                  </a:ext>
                </a:extLst>
              </a:tr>
              <a:tr h="186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작업자의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숙지여부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작업자가 공유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 사항 숙지 여부 확인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위험요인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불안전상태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발견 시 행동요령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작업자 불만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질문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제안사항 검토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498038"/>
                  </a:ext>
                </a:extLst>
              </a:tr>
              <a:tr h="186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단계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TBM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결과 등록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시스템에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TBM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활동 결과 사진 등록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33850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268059"/>
              </p:ext>
            </p:extLst>
          </p:nvPr>
        </p:nvGraphicFramePr>
        <p:xfrm>
          <a:off x="621055" y="6852512"/>
          <a:ext cx="5572888" cy="155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208">
                  <a:extLst>
                    <a:ext uri="{9D8B030D-6E8A-4147-A177-3AD203B41FA5}">
                      <a16:colId xmlns:a16="http://schemas.microsoft.com/office/drawing/2014/main" val="2631042594"/>
                    </a:ext>
                  </a:extLst>
                </a:gridCol>
                <a:gridCol w="1013443">
                  <a:extLst>
                    <a:ext uri="{9D8B030D-6E8A-4147-A177-3AD203B41FA5}">
                      <a16:colId xmlns:a16="http://schemas.microsoft.com/office/drawing/2014/main" val="4230177878"/>
                    </a:ext>
                  </a:extLst>
                </a:gridCol>
                <a:gridCol w="4133237">
                  <a:extLst>
                    <a:ext uri="{9D8B030D-6E8A-4147-A177-3AD203B41FA5}">
                      <a16:colId xmlns:a16="http://schemas.microsoft.com/office/drawing/2014/main" val="1930414782"/>
                    </a:ext>
                  </a:extLst>
                </a:gridCol>
              </a:tblGrid>
              <a:tr h="129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증빙 대상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 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755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개인보호구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 작업자의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개인보호구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착용 모습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236942"/>
                  </a:ext>
                </a:extLst>
              </a:tr>
              <a:tr h="100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작업장 전경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안전시설물 및 장비 등 포함 작업장 전체 모습</a:t>
                      </a: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618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위험성평가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9759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형 입간판 현장위험성평가서 기록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유해요인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안전대책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751623"/>
                  </a:ext>
                </a:extLst>
              </a:tr>
              <a:tr h="1009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작업계획서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및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기타 서류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공종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위험성평가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작업계획서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작업허가서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등 서류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중장비 사용 시 안전점검 체크리스트 포함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498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위험요인 교육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관리감독자가 현장위험성평가 기반 작업자에게 위험요인 공유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교육하는 모습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41590"/>
                  </a:ext>
                </a:extLst>
              </a:tr>
              <a:tr h="186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 서명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모든 작업자의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TBM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공유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 확인 서명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32400" marB="324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4338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algn="ctr">
          <a:noFill/>
          <a:miter lim="800000"/>
          <a:headEnd/>
          <a:tailEnd/>
        </a:ln>
      </a:spPr>
      <a:bodyPr wrap="square" lIns="96358" tIns="48180" rIns="96358" bIns="48180" anchor="ctr">
        <a:spAutoFit/>
      </a:bodyPr>
      <a:lstStyle>
        <a:defPPr>
          <a:defRPr sz="1900" b="1" dirty="0" smtClean="0">
            <a:solidFill>
              <a:srgbClr val="000000"/>
            </a:solidFill>
            <a:latin typeface="+mj-ea"/>
            <a:ea typeface="+mj-ea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gray">
        <a:solidFill>
          <a:schemeClr val="bg1">
            <a:lumMod val="95000"/>
          </a:schemeClr>
        </a:solidFill>
        <a:ln w="9525" algn="ctr">
          <a:solidFill>
            <a:schemeClr val="bg1">
              <a:lumMod val="75000"/>
            </a:schemeClr>
          </a:solidFill>
          <a:round/>
          <a:headEnd/>
          <a:tailEnd/>
        </a:ln>
        <a:effectLst/>
      </a:spPr>
      <a:bodyPr wrap="none" lIns="36000" tIns="36000" rIns="36000" bIns="36000" anchor="ctr"/>
      <a:lstStyle>
        <a:defPPr algn="ctr">
          <a:lnSpc>
            <a:spcPct val="120000"/>
          </a:lnSpc>
          <a:defRPr sz="1200" b="1" i="0" dirty="0" smtClean="0">
            <a:latin typeface="+mn-ea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400" smtClean="0">
            <a:latin typeface="맑은 고딕" pitchFamily="50" charset="-127"/>
            <a:ea typeface="맑은 고딕" pitchFamily="50" charset="-127"/>
            <a:cs typeface="Arials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400" smtClean="0">
            <a:latin typeface="맑은 고딕" pitchFamily="50" charset="-127"/>
            <a:ea typeface="맑은 고딕" pitchFamily="50" charset="-127"/>
            <a:cs typeface="Arials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none" lIns="0" tIns="0" rIns="0" bIns="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1474236676</TotalTime>
  <Pages>39</Pages>
  <Words>10207</Words>
  <Application>Microsoft Office PowerPoint</Application>
  <PresentationFormat>A4 용지(210x297mm)</PresentationFormat>
  <Paragraphs>2257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HY그래픽M</vt:lpstr>
      <vt:lpstr>Optima</vt:lpstr>
      <vt:lpstr>굴림</vt:lpstr>
      <vt:lpstr>맑은 고딕</vt:lpstr>
      <vt:lpstr>휴먼옛체</vt:lpstr>
      <vt:lpstr>Arial</vt:lpstr>
      <vt:lpstr>Symbol</vt:lpstr>
      <vt:lpstr>Tahoma</vt:lpstr>
      <vt:lpstr>Times New Roman</vt:lpstr>
      <vt:lpstr>Wingdings</vt:lpstr>
      <vt:lpstr>1_디자인 사용자 지정</vt:lpstr>
      <vt:lpstr>2_디자인 사용자 지정</vt:lpstr>
      <vt:lpstr>3_디자인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개선과제 보고서</dc:title>
  <dc:creator>김응원/경영전략팀</dc:creator>
  <cp:lastModifiedBy>김성훈님/관악품질개선팀_SK오앤에스</cp:lastModifiedBy>
  <cp:revision>22267</cp:revision>
  <cp:lastPrinted>2023-01-09T05:26:06Z</cp:lastPrinted>
  <dcterms:created xsi:type="dcterms:W3CDTF">1996-10-14T12:11:22Z</dcterms:created>
  <dcterms:modified xsi:type="dcterms:W3CDTF">2025-02-12T04:47:16Z</dcterms:modified>
</cp:coreProperties>
</file>